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6" r:id="rId3"/>
    <p:sldId id="259" r:id="rId4"/>
    <p:sldId id="258" r:id="rId5"/>
    <p:sldId id="260" r:id="rId6"/>
    <p:sldId id="261" r:id="rId7"/>
    <p:sldId id="262" r:id="rId8"/>
    <p:sldId id="263" r:id="rId9"/>
  </p:sldIdLst>
  <p:sldSz cx="6858000" cy="9906000" type="A4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52" y="222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63CB9-CC92-4B5E-8F30-0A62E15BC219}" type="datetimeFigureOut">
              <a:rPr lang="ru-RU" smtClean="0"/>
              <a:t>24.05.2019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38363" y="746125"/>
            <a:ext cx="258127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954FB8-C662-4DC9-BD77-610A96F45E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999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jpg"/><Relationship Id="rId15" Type="http://schemas.openxmlformats.org/officeDocument/2006/relationships/image" Target="../media/image12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g"/><Relationship Id="rId1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g"/><Relationship Id="rId7" Type="http://schemas.openxmlformats.org/officeDocument/2006/relationships/image" Target="../media/image18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22.jpg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5.jpg"/><Relationship Id="rId9" Type="http://schemas.openxmlformats.org/officeDocument/2006/relationships/image" Target="../media/image20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18" Type="http://schemas.microsoft.com/office/2007/relationships/hdphoto" Target="../media/hdphoto4.wdp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17" Type="http://schemas.openxmlformats.org/officeDocument/2006/relationships/image" Target="../media/image36.jpeg"/><Relationship Id="rId2" Type="http://schemas.openxmlformats.org/officeDocument/2006/relationships/image" Target="../media/image13.jpg"/><Relationship Id="rId16" Type="http://schemas.microsoft.com/office/2007/relationships/hdphoto" Target="../media/hdphoto3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5" Type="http://schemas.openxmlformats.org/officeDocument/2006/relationships/image" Target="../media/image3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Relationship Id="rId14" Type="http://schemas.openxmlformats.org/officeDocument/2006/relationships/image" Target="../media/image3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s://obratske.ru/news/gazeta-znamya/82425-urii-sharypov-ia-lublu-tebia-jizn-i-nadeus-chto-eto-vzaimno" TargetMode="External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openxmlformats.org/officeDocument/2006/relationships/image" Target="../media/image50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3"/>
            <a:ext cx="6858000" cy="990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336635" y="4452864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65758" y="447267"/>
            <a:ext cx="371121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anose="02030602050306030303" pitchFamily="18" charset="0"/>
                <a:cs typeface="CordiaUPC" panose="020B0304020202020204" pitchFamily="34" charset="-34"/>
              </a:rPr>
              <a:t>ЛИГА</a:t>
            </a:r>
            <a:endParaRPr lang="ru-RU" sz="80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nstantia" panose="02030602050306030303" pitchFamily="18" charset="0"/>
              <a:cs typeface="CordiaUPC" panose="020B0304020202020204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686" y="171390"/>
            <a:ext cx="6408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Газета «Братского политехнического колледжа»</a:t>
            </a:r>
            <a:endParaRPr lang="ru-RU" sz="1400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6127" y="3016513"/>
            <a:ext cx="2202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Constantia" panose="02030602050306030303" pitchFamily="18" charset="0"/>
              </a:rPr>
              <a:t>№3 Май 2019 год</a:t>
            </a:r>
            <a:endParaRPr lang="ru-RU" sz="2000" b="1" dirty="0">
              <a:solidFill>
                <a:srgbClr val="00B050"/>
              </a:solidFill>
              <a:latin typeface="Constantia" panose="0203060205030603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435484"/>
            <a:ext cx="1874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Сегодня в номере:</a:t>
            </a:r>
            <a:endParaRPr lang="ru-RU" sz="1600" dirty="0">
              <a:solidFill>
                <a:srgbClr val="006600"/>
              </a:solidFill>
              <a:latin typeface="Constantia" panose="0203060205030603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96957" y="37048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200" y="1097442"/>
            <a:ext cx="1248792" cy="13787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626" y="1477351"/>
            <a:ext cx="2925932" cy="1650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-11671" y="3704861"/>
            <a:ext cx="718068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Constantia" panose="02030602050306030303" pitchFamily="18" charset="0"/>
              </a:rPr>
              <a:t>День Победы_________________________________________________________________________с.2</a:t>
            </a:r>
          </a:p>
          <a:p>
            <a:r>
              <a:rPr lang="ru-RU" sz="1200" dirty="0" smtClean="0">
                <a:latin typeface="Constantia" panose="02030602050306030303" pitchFamily="18" charset="0"/>
              </a:rPr>
              <a:t>Города-герои_________________________________________________________________________с.4</a:t>
            </a:r>
          </a:p>
          <a:p>
            <a:r>
              <a:rPr lang="ru-RU" sz="1200" dirty="0" smtClean="0">
                <a:latin typeface="Constantia" panose="02030602050306030303" pitchFamily="18" charset="0"/>
              </a:rPr>
              <a:t>Студенческая поэзия - Победе__________________________________________________________с.5</a:t>
            </a:r>
          </a:p>
          <a:p>
            <a:r>
              <a:rPr lang="ru-RU" sz="1200" dirty="0" smtClean="0">
                <a:latin typeface="Constantia" panose="02030602050306030303" pitchFamily="18" charset="0"/>
              </a:rPr>
              <a:t>Наши выпускники ____________________________________________________________________с.6</a:t>
            </a:r>
          </a:p>
          <a:p>
            <a:r>
              <a:rPr lang="ru-RU" sz="1200" dirty="0" smtClean="0">
                <a:latin typeface="Constantia" panose="02030602050306030303" pitchFamily="18" charset="0"/>
              </a:rPr>
              <a:t>Наши любимые мастера _____________________________________________________________с.6,7</a:t>
            </a:r>
          </a:p>
          <a:p>
            <a:r>
              <a:rPr lang="ru-RU" sz="1200" dirty="0" smtClean="0">
                <a:latin typeface="Constantia" panose="02030602050306030303" pitchFamily="18" charset="0"/>
              </a:rPr>
              <a:t>Психологическая страничка</a:t>
            </a:r>
            <a:r>
              <a:rPr lang="ru-RU" sz="1200" dirty="0">
                <a:latin typeface="Constantia" panose="02030602050306030303" pitchFamily="18" charset="0"/>
              </a:rPr>
              <a:t> </a:t>
            </a:r>
            <a:r>
              <a:rPr lang="ru-RU" sz="1200" dirty="0" smtClean="0">
                <a:latin typeface="Constantia" panose="02030602050306030303" pitchFamily="18" charset="0"/>
              </a:rPr>
              <a:t>«Психологическое влияние компании в студенческой среде»___с.8</a:t>
            </a:r>
            <a:endParaRPr lang="ru-RU" sz="1200" dirty="0">
              <a:latin typeface="Constantia" panose="02030602050306030303" pitchFamily="18" charset="0"/>
            </a:endParaRPr>
          </a:p>
          <a:p>
            <a:pPr algn="ctr"/>
            <a:endParaRPr lang="ru-RU" sz="1200" b="1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pic>
        <p:nvPicPr>
          <p:cNvPr id="5122" name="Picture 2" descr="http://g.10-bal.ru/pars_docs/refs/7/6918/6918_html_m748d090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75" y="992560"/>
            <a:ext cx="1386797" cy="202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576726" y="9602820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1</a:t>
            </a:r>
            <a:endParaRPr lang="ru-RU" sz="1400" b="1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6" r="5389"/>
          <a:stretch/>
        </p:blipFill>
        <p:spPr>
          <a:xfrm>
            <a:off x="-13360" y="5025008"/>
            <a:ext cx="2419186" cy="1536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334" y="4931685"/>
            <a:ext cx="2382516" cy="162964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463" y="5025008"/>
            <a:ext cx="2304477" cy="1536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5"/>
          <a:stretch/>
        </p:blipFill>
        <p:spPr>
          <a:xfrm>
            <a:off x="4924048" y="6496612"/>
            <a:ext cx="1943706" cy="3260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User\Desktop\Лига 2017-2018\Газета ЛИГА 2019\Май\Шарыпов фото\i (3)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9" t="27079" r="29723"/>
          <a:stretch/>
        </p:blipFill>
        <p:spPr bwMode="auto">
          <a:xfrm>
            <a:off x="-13360" y="6499241"/>
            <a:ext cx="2233140" cy="18336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1" y="8332851"/>
            <a:ext cx="2103661" cy="1577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622" y="7922156"/>
            <a:ext cx="2684622" cy="2013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http://www.pravoslavie.ru/sas/image/102833/283396.p.jpg?mtime=1517491070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826" y="6561325"/>
            <a:ext cx="2388062" cy="14942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49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42"/>
          <a:stretch/>
        </p:blipFill>
        <p:spPr>
          <a:xfrm>
            <a:off x="0" y="-21604"/>
            <a:ext cx="6857999" cy="99276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17" y="11471"/>
            <a:ext cx="2571552" cy="1928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924944" y="4164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36898" y="120465"/>
            <a:ext cx="4464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200" dirty="0" smtClean="0"/>
              <a:t>Братск </a:t>
            </a:r>
            <a:r>
              <a:rPr lang="ru-RU" sz="1200" dirty="0"/>
              <a:t>- единственный город в Иркутской области, где проходят три парада в День Победы. Н</a:t>
            </a:r>
            <a:r>
              <a:rPr lang="ru-RU" sz="1200" dirty="0" smtClean="0"/>
              <a:t>а </a:t>
            </a:r>
            <a:r>
              <a:rPr lang="ru-RU" sz="1200" dirty="0"/>
              <a:t>улицы всех районов, не смотря на совсем не майскую погоду, вышли тысячи </a:t>
            </a:r>
            <a:r>
              <a:rPr lang="ru-RU" sz="1200" dirty="0" err="1"/>
              <a:t>братчан</a:t>
            </a:r>
            <a:r>
              <a:rPr lang="ru-RU" sz="1200" dirty="0"/>
              <a:t>, чтобы почтить подвиг всех, кто отстоял границы нашей Родины. </a:t>
            </a:r>
            <a:endParaRPr lang="ru-RU" sz="1200" dirty="0" smtClean="0"/>
          </a:p>
          <a:p>
            <a:pPr indent="180975"/>
            <a:r>
              <a:rPr lang="ru-RU" sz="1200" dirty="0" smtClean="0">
                <a:solidFill>
                  <a:srgbClr val="FF0000"/>
                </a:solidFill>
              </a:rPr>
              <a:t>27 </a:t>
            </a:r>
            <a:r>
              <a:rPr lang="ru-RU" sz="1200" dirty="0">
                <a:solidFill>
                  <a:srgbClr val="FF0000"/>
                </a:solidFill>
              </a:rPr>
              <a:t>500 </a:t>
            </a:r>
            <a:r>
              <a:rPr lang="ru-RU" sz="1200" dirty="0" err="1"/>
              <a:t>братчан</a:t>
            </a:r>
            <a:r>
              <a:rPr lang="ru-RU" sz="1200" dirty="0"/>
              <a:t> приняли участие в </a:t>
            </a:r>
            <a:r>
              <a:rPr lang="ru-RU" sz="1200" dirty="0" smtClean="0"/>
              <a:t>парадах</a:t>
            </a:r>
            <a:r>
              <a:rPr lang="ru-RU" sz="1200" dirty="0"/>
              <a:t>, посвящённых Дню Победы. В том числе </a:t>
            </a:r>
            <a:r>
              <a:rPr lang="ru-RU" sz="1200" dirty="0">
                <a:solidFill>
                  <a:srgbClr val="FF0000"/>
                </a:solidFill>
              </a:rPr>
              <a:t>5000</a:t>
            </a:r>
            <a:r>
              <a:rPr lang="ru-RU" sz="1200" dirty="0"/>
              <a:t> горожан прошли в колоннах </a:t>
            </a:r>
            <a:r>
              <a:rPr lang="ru-RU" sz="1200" dirty="0">
                <a:solidFill>
                  <a:srgbClr val="FF0000"/>
                </a:solidFill>
              </a:rPr>
              <a:t>«Бессмертного полка</a:t>
            </a:r>
            <a:r>
              <a:rPr lang="ru-RU" sz="1200" dirty="0" smtClean="0"/>
              <a:t>».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Линия фронта была далеко от Братска, но сибиряки мужественно и самоотверженно ковали Победу в тылу.</a:t>
            </a:r>
            <a:br>
              <a:rPr lang="ru-RU" sz="1200" dirty="0"/>
            </a:br>
            <a:endParaRPr lang="ru-RU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017308" y="-87560"/>
            <a:ext cx="3210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ДЕНЬ ПОБЕДЫ в БРАТСКЕ</a:t>
            </a:r>
            <a:endParaRPr lang="ru-RU" b="1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71393" y="1784648"/>
            <a:ext cx="70007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200" dirty="0"/>
              <a:t>Легендарные сибирские дивизии отстояли Москву в декабре 41-го и храбро сражались до победного 45-го. Свыше 6 тысяч человек ушли на фронт из Братска и Братского района. Больше половины из них не вернулись домой. Тысячи награждены боевыми орденами и медалями.</a:t>
            </a:r>
            <a:br>
              <a:rPr lang="ru-RU" sz="1200" dirty="0"/>
            </a:br>
            <a:r>
              <a:rPr lang="ru-RU" sz="1200" dirty="0"/>
              <a:t>Память о воинской доблести, о героическом труде, о цене, которую заплатил наш народ за Победу, живет в наших сердцах и мы бережно передаем ее детям. Участники шествия «Бессмертного полка» на протяжении двух часов приходили к «Мемориалу Славы» одной нескончаемой колонной. </a:t>
            </a:r>
            <a:br>
              <a:rPr lang="ru-RU" sz="1200" dirty="0"/>
            </a:br>
            <a:r>
              <a:rPr lang="ru-RU" sz="1200" dirty="0"/>
              <a:t>Низкий поклон Вам, кого коснулось лихолетье войны, за великий подвиг! Примите самые искренние пожелания крепкого здоровья, бодрости духа, любви и заботы близких!</a:t>
            </a:r>
            <a:br>
              <a:rPr lang="ru-RU" sz="1200" dirty="0"/>
            </a:br>
            <a:r>
              <a:rPr lang="ru-RU" sz="1200" dirty="0">
                <a:solidFill>
                  <a:srgbClr val="FF0000"/>
                </a:solidFill>
              </a:rPr>
              <a:t>С </a:t>
            </a:r>
            <a:r>
              <a:rPr lang="ru-RU" sz="1200" dirty="0" smtClean="0">
                <a:solidFill>
                  <a:srgbClr val="FF0000"/>
                </a:solidFill>
              </a:rPr>
              <a:t>ДНЕМ ПОБЕДЫ, </a:t>
            </a:r>
            <a:r>
              <a:rPr lang="ru-RU" sz="1200" dirty="0">
                <a:solidFill>
                  <a:srgbClr val="FF0000"/>
                </a:solidFill>
              </a:rPr>
              <a:t>дорогие </a:t>
            </a:r>
            <a:r>
              <a:rPr lang="ru-RU" sz="1200" dirty="0" err="1">
                <a:solidFill>
                  <a:srgbClr val="FF0000"/>
                </a:solidFill>
              </a:rPr>
              <a:t>братчане</a:t>
            </a:r>
            <a:r>
              <a:rPr lang="ru-RU" sz="1200" dirty="0" smtClean="0">
                <a:solidFill>
                  <a:srgbClr val="FF0000"/>
                </a:solidFill>
              </a:rPr>
              <a:t>!</a:t>
            </a:r>
          </a:p>
          <a:p>
            <a:pPr indent="180975" algn="just"/>
            <a:endParaRPr lang="ru-RU" sz="1200" dirty="0">
              <a:solidFill>
                <a:srgbClr val="FF0000"/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80"/>
          <a:stretch/>
        </p:blipFill>
        <p:spPr bwMode="auto">
          <a:xfrm>
            <a:off x="32940" y="3425884"/>
            <a:ext cx="3396060" cy="15805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58" b="4167"/>
          <a:stretch/>
        </p:blipFill>
        <p:spPr>
          <a:xfrm>
            <a:off x="3573030" y="3391786"/>
            <a:ext cx="3256370" cy="1614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-23217" y="5091715"/>
            <a:ext cx="2325048" cy="1548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356" y="4941800"/>
            <a:ext cx="2464282" cy="1848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036" y="5056286"/>
            <a:ext cx="2257028" cy="150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-71393" y="6681192"/>
            <a:ext cx="70007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/>
            <a:r>
              <a:rPr lang="ru-RU" sz="1200" dirty="0">
                <a:latin typeface="Constantia" panose="02030602050306030303" pitchFamily="18" charset="0"/>
              </a:rPr>
              <a:t>Традиционно в </a:t>
            </a:r>
            <a:r>
              <a:rPr lang="ru-RU" sz="1200" dirty="0" smtClean="0">
                <a:latin typeface="Constantia" panose="02030602050306030303" pitchFamily="18" charset="0"/>
              </a:rPr>
              <a:t>преддверии </a:t>
            </a:r>
            <a:r>
              <a:rPr lang="ru-RU" sz="1200" dirty="0">
                <a:latin typeface="Constantia" panose="02030602050306030303" pitchFamily="18" charset="0"/>
              </a:rPr>
              <a:t>Дня победы в Братске проходит городской прием ветеранов Великой Отечественной войны. Мы говорим слова благодарности фронтовикам, ветеранам тыла и всем, кто добыл для нашей Родины победу! </a:t>
            </a:r>
            <a:br>
              <a:rPr lang="ru-RU" sz="1200" dirty="0">
                <a:latin typeface="Constantia" panose="02030602050306030303" pitchFamily="18" charset="0"/>
              </a:rPr>
            </a:br>
            <a:r>
              <a:rPr lang="ru-RU" sz="1200" dirty="0" smtClean="0">
                <a:latin typeface="Constantia" panose="02030602050306030303" pitchFamily="18" charset="0"/>
              </a:rPr>
              <a:t>     Я </a:t>
            </a:r>
            <a:r>
              <a:rPr lang="ru-RU" sz="1200" dirty="0">
                <a:latin typeface="Constantia" panose="02030602050306030303" pitchFamily="18" charset="0"/>
              </a:rPr>
              <a:t>преклоняюсь перед каждым ветераном...За годы Великой отечественной на фронт ушло более семи тысяч жителей Братска и Братского района, половине из них не суждено было вернуться домой...</a:t>
            </a:r>
            <a:br>
              <a:rPr lang="ru-RU" sz="1200" dirty="0">
                <a:latin typeface="Constantia" panose="02030602050306030303" pitchFamily="18" charset="0"/>
              </a:rPr>
            </a:br>
            <a:r>
              <a:rPr lang="ru-RU" sz="1200" dirty="0" smtClean="0">
                <a:latin typeface="Constantia" panose="02030602050306030303" pitchFamily="18" charset="0"/>
              </a:rPr>
              <a:t>     Сейчас </a:t>
            </a:r>
            <a:r>
              <a:rPr lang="ru-RU" sz="1200" dirty="0">
                <a:latin typeface="Constantia" panose="02030602050306030303" pitchFamily="18" charset="0"/>
              </a:rPr>
              <a:t>в Братске осталось всего 56 фронтовиков. Уважаемые победители, спасибо Вам за то, что сегодня мы не знаем, что такое ужас войны</a:t>
            </a:r>
            <a:r>
              <a:rPr lang="ru-RU" sz="1200" dirty="0" smtClean="0">
                <a:latin typeface="Constantia" panose="02030602050306030303" pitchFamily="18" charset="0"/>
              </a:rPr>
              <a:t>.</a:t>
            </a:r>
          </a:p>
          <a:p>
            <a:pPr indent="180975"/>
            <a:endParaRPr lang="ru-RU" sz="1200" dirty="0">
              <a:latin typeface="Constantia" panose="02030602050306030303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32" y="8230963"/>
            <a:ext cx="2376264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810" y="8253891"/>
            <a:ext cx="2359695" cy="1573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392" y="8253891"/>
            <a:ext cx="2341871" cy="1561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6570378" y="9630473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2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0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42"/>
          <a:stretch/>
        </p:blipFill>
        <p:spPr>
          <a:xfrm>
            <a:off x="0" y="15607"/>
            <a:ext cx="6857999" cy="992760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43364" y="3183865"/>
            <a:ext cx="17943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НОВОРОССИЙСК</a:t>
            </a:r>
            <a:endParaRPr lang="ru-RU" sz="14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pic>
        <p:nvPicPr>
          <p:cNvPr id="1026" name="Picture 2" descr="https://74322s001.edusite.ru/images/p473_moskva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38" y="251509"/>
            <a:ext cx="2122839" cy="1590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138773" y="1682600"/>
            <a:ext cx="23891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ЛЕНИНГРАД</a:t>
            </a:r>
          </a:p>
          <a:p>
            <a:r>
              <a:rPr lang="ru-RU" sz="1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  <a:r>
              <a:rPr lang="ru-RU" sz="10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(СЕЙЧАС </a:t>
            </a:r>
            <a:r>
              <a:rPr lang="ru-RU" sz="12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САНКТ-ПЕТЕРБУРГ</a:t>
            </a:r>
            <a:r>
              <a:rPr lang="ru-RU" sz="1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)</a:t>
            </a:r>
            <a:endParaRPr lang="ru-RU" sz="14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pic>
        <p:nvPicPr>
          <p:cNvPr id="1028" name="Picture 4" descr="https://74322s001.edusite.ru/images/p473_leningra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75" y="256520"/>
            <a:ext cx="2369605" cy="15748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314790" y="-37112"/>
            <a:ext cx="21675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ГОРОДА – ГЕРОИ</a:t>
            </a:r>
            <a:endParaRPr lang="ru-RU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70951" y="1604380"/>
            <a:ext cx="7836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КЕРЧЬ</a:t>
            </a:r>
            <a:endParaRPr lang="ru-RU" sz="14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pic>
        <p:nvPicPr>
          <p:cNvPr id="1030" name="Picture 6" descr="https://74322s001.edusite.ru/images/p473_kerch-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31"/>
          <a:stretch/>
        </p:blipFill>
        <p:spPr bwMode="auto">
          <a:xfrm>
            <a:off x="4515726" y="251509"/>
            <a:ext cx="2236490" cy="14807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74322s001.edusite.ru/images/p473_novorossiysk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" y="1866375"/>
            <a:ext cx="2308210" cy="13915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617325" y="1688116"/>
            <a:ext cx="9887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400" b="1" dirty="0">
                <a:solidFill>
                  <a:srgbClr val="FF0000"/>
                </a:solidFill>
                <a:latin typeface="Constantia" panose="02030602050306030303" pitchFamily="18" charset="0"/>
              </a:rPr>
              <a:t>МОСКВА</a:t>
            </a:r>
            <a:endParaRPr lang="ru-RU" sz="14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65268" y="3437090"/>
            <a:ext cx="6912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КИЕВ</a:t>
            </a:r>
            <a:endParaRPr lang="ru-RU" sz="14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pic>
        <p:nvPicPr>
          <p:cNvPr id="1034" name="Picture 10" descr="https://74322s001.edusite.ru/images/p473_kiev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6"/>
          <a:stretch/>
        </p:blipFill>
        <p:spPr bwMode="auto">
          <a:xfrm>
            <a:off x="2266573" y="2040563"/>
            <a:ext cx="2195352" cy="1514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4412777" y="3153088"/>
            <a:ext cx="249995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ВОЛГОГРАД </a:t>
            </a:r>
          </a:p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 </a:t>
            </a:r>
            <a:r>
              <a:rPr lang="ru-RU" sz="10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(ДО 10 НОЯБРЯ 1961 Г. – </a:t>
            </a:r>
            <a:r>
              <a:rPr lang="ru-RU" sz="12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СТАЛИНГРАД)</a:t>
            </a:r>
            <a:endParaRPr lang="ru-RU" sz="12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pic>
        <p:nvPicPr>
          <p:cNvPr id="1036" name="Picture 12" descr="https://74322s001.edusite.ru/images/volgogra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726" y="1818932"/>
            <a:ext cx="2236490" cy="14864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335613" y="4878861"/>
            <a:ext cx="1552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СЕВАСТОПОЛЬ</a:t>
            </a:r>
            <a:endParaRPr lang="ru-RU" sz="14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pic>
        <p:nvPicPr>
          <p:cNvPr id="1038" name="Picture 14" descr="https://74322s001.edusite.ru/images/p473_sevastopal-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8" y="3437090"/>
            <a:ext cx="2127546" cy="15956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779594" y="5063046"/>
            <a:ext cx="9012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МИНСК</a:t>
            </a:r>
            <a:endParaRPr lang="ru-RU" sz="14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pic>
        <p:nvPicPr>
          <p:cNvPr id="1040" name="Picture 16" descr="https://74322s001.edusite.ru/images/p473_minsk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52" y="3626389"/>
            <a:ext cx="2415494" cy="1597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5207473" y="5123174"/>
            <a:ext cx="9105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ОДЕССА</a:t>
            </a:r>
            <a:endParaRPr lang="ru-RU" sz="14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pic>
        <p:nvPicPr>
          <p:cNvPr id="1042" name="Picture 18" descr="https://74322s001.edusite.ru/images/p473_odess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857" y="3718971"/>
            <a:ext cx="2310933" cy="15394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728566" y="6548305"/>
            <a:ext cx="6520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ТУЛА</a:t>
            </a:r>
            <a:endParaRPr lang="ru-RU" sz="14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pic>
        <p:nvPicPr>
          <p:cNvPr id="1044" name="Picture 20" descr="https://74322s001.edusite.ru/images/p473_tula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" y="5052338"/>
            <a:ext cx="2137931" cy="16034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2138773" y="6721439"/>
            <a:ext cx="240943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 </a:t>
            </a:r>
            <a:r>
              <a:rPr lang="ru-RU" sz="1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БРЕСТСКАЯ КРЕПОСТЬ-</a:t>
            </a:r>
          </a:p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 ГЕРОЙ</a:t>
            </a:r>
            <a:endParaRPr lang="ru-RU" sz="1400" dirty="0" smtClean="0">
              <a:solidFill>
                <a:srgbClr val="FF0000"/>
              </a:solidFill>
              <a:latin typeface="Constantia" panose="02030602050306030303" pitchFamily="18" charset="0"/>
            </a:endParaRPr>
          </a:p>
          <a:p>
            <a:r>
              <a:rPr lang="ru-RU" sz="14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 </a:t>
            </a:r>
            <a:endParaRPr lang="ru-RU" sz="14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pic>
        <p:nvPicPr>
          <p:cNvPr id="1046" name="Picture 22" descr="https://74322s001.edusite.ru/images/p473_brest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094" y="5290620"/>
            <a:ext cx="2139461" cy="1602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5019616" y="6739681"/>
            <a:ext cx="12763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МУРМАНСК</a:t>
            </a:r>
            <a:endParaRPr lang="ru-RU" sz="14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pic>
        <p:nvPicPr>
          <p:cNvPr id="1048" name="Picture 24" descr="https://74322s001.edusite.ru/images/p473_murmansk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556" y="5293694"/>
            <a:ext cx="2310933" cy="15998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515681" y="8135488"/>
            <a:ext cx="12497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СМОЛЕНСК</a:t>
            </a:r>
            <a:endParaRPr lang="ru-RU" sz="14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pic>
        <p:nvPicPr>
          <p:cNvPr id="1050" name="Picture 26" descr="https://static.my-shop.ru/product/3/266/2654060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063"/>
          <a:stretch/>
        </p:blipFill>
        <p:spPr bwMode="auto">
          <a:xfrm>
            <a:off x="-56538" y="6731115"/>
            <a:ext cx="2336522" cy="15416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2247436" y="7143412"/>
            <a:ext cx="4670849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 </a:t>
            </a:r>
            <a:r>
              <a:rPr lang="ru-RU" dirty="0" smtClean="0"/>
              <a:t> </a:t>
            </a:r>
            <a:r>
              <a:rPr lang="ru-RU" sz="11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Города </a:t>
            </a:r>
            <a:r>
              <a:rPr lang="ru-RU" sz="1100" b="1" dirty="0">
                <a:solidFill>
                  <a:srgbClr val="FF0000"/>
                </a:solidFill>
                <a:latin typeface="Constantia" panose="02030602050306030303" pitchFamily="18" charset="0"/>
              </a:rPr>
              <a:t>- герои </a:t>
            </a:r>
            <a:r>
              <a:rPr lang="ru-RU" sz="1100" dirty="0">
                <a:solidFill>
                  <a:srgbClr val="0000CC"/>
                </a:solidFill>
                <a:latin typeface="Constantia" panose="02030602050306030303" pitchFamily="18" charset="0"/>
              </a:rPr>
              <a:t>— почётное звание, которого удостоены </a:t>
            </a:r>
            <a:r>
              <a:rPr lang="ru-RU" sz="11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13 </a:t>
            </a:r>
            <a:r>
              <a:rPr lang="ru-RU" sz="1100" dirty="0">
                <a:solidFill>
                  <a:srgbClr val="FF0000"/>
                </a:solidFill>
                <a:latin typeface="Constantia" panose="02030602050306030303" pitchFamily="18" charset="0"/>
              </a:rPr>
              <a:t>городов</a:t>
            </a:r>
            <a:r>
              <a:rPr lang="ru-RU" sz="1100" dirty="0">
                <a:solidFill>
                  <a:srgbClr val="0000CC"/>
                </a:solidFill>
                <a:latin typeface="Constantia" panose="02030602050306030303" pitchFamily="18" charset="0"/>
              </a:rPr>
              <a:t>, прославившихся своей героической обороной во время Великой Отечественной войны 1941—1945.</a:t>
            </a:r>
          </a:p>
          <a:p>
            <a:pPr algn="just"/>
            <a:r>
              <a:rPr lang="ru-RU" sz="1100" dirty="0">
                <a:solidFill>
                  <a:srgbClr val="0000CC"/>
                </a:solidFill>
                <a:latin typeface="Constantia" panose="02030602050306030303" pitchFamily="18" charset="0"/>
              </a:rPr>
              <a:t>  </a:t>
            </a:r>
            <a:r>
              <a:rPr lang="ru-RU" sz="110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Высшая </a:t>
            </a:r>
            <a:r>
              <a:rPr lang="ru-RU" sz="1100" dirty="0">
                <a:solidFill>
                  <a:srgbClr val="0000CC"/>
                </a:solidFill>
                <a:latin typeface="Constantia" panose="02030602050306030303" pitchFamily="18" charset="0"/>
              </a:rPr>
              <a:t>степень отличия — звание «город-герой» присваивается городам Советского Союза, трудящиеся которых проявили массовый героизм и мужество в защите Родины. Кроме того, Брестской крепости присвоено звание крепость-герой. В настоящее время четыре из них находятся на территории Украины. Минск и Брестская крепость-герой — на территории Белоруссии, остальные — в России. Впервые городами-героями были названы города Ленинград, Сталинград, Севастополь и Одесса в приказе Верховного Главнокомандующего (И. В. Сталин) 1 мая 1945 года. Официально это звание было закреплено за ними в Указе Президиума Верховного Совета СССР об утверждении Положения о почетном звании «Город-герой» от 8 мая 1965 года.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003" b="7705"/>
          <a:stretch/>
        </p:blipFill>
        <p:spPr>
          <a:xfrm>
            <a:off x="-85248" y="8443096"/>
            <a:ext cx="2506136" cy="14715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6556313" y="957387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3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1003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42"/>
          <a:stretch/>
        </p:blipFill>
        <p:spPr>
          <a:xfrm>
            <a:off x="0" y="-21604"/>
            <a:ext cx="6857999" cy="99276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96752" y="-32593"/>
            <a:ext cx="4813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Студенческая поэзия - Победе</a:t>
            </a:r>
            <a:endParaRPr lang="ru-RU" sz="2400" b="1" i="1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92496" y="344488"/>
            <a:ext cx="5143499" cy="955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i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БЫЛА ВОЙНА</a:t>
            </a:r>
            <a:endParaRPr lang="ru-RU" sz="1500" i="1" dirty="0" smtClean="0">
              <a:solidFill>
                <a:srgbClr val="FF0000"/>
              </a:solidFill>
              <a:latin typeface="Constantia" panose="02030602050306030303" pitchFamily="18" charset="0"/>
            </a:endParaRPr>
          </a:p>
          <a:p>
            <a:r>
              <a:rPr lang="ru-RU" sz="1500" i="1" dirty="0" smtClean="0">
                <a:latin typeface="Century Schoolbook" panose="02040604050505020304" pitchFamily="18" charset="0"/>
              </a:rPr>
              <a:t>Напали </a:t>
            </a:r>
            <a:r>
              <a:rPr lang="ru-RU" sz="1500" i="1" dirty="0">
                <a:latin typeface="Century Schoolbook" panose="02040604050505020304" pitchFamily="18" charset="0"/>
              </a:rPr>
              <a:t>на родину чёрные </a:t>
            </a:r>
            <a:r>
              <a:rPr lang="ru-RU" sz="1500" i="1" dirty="0" smtClean="0">
                <a:latin typeface="Century Schoolbook" panose="02040604050505020304" pitchFamily="18" charset="0"/>
              </a:rPr>
              <a:t>силы-</a:t>
            </a:r>
            <a:endParaRPr lang="ru-RU" sz="1500" i="1" dirty="0">
              <a:latin typeface="Century Schoolbook" panose="02040604050505020304" pitchFamily="18" charset="0"/>
            </a:endParaRPr>
          </a:p>
          <a:p>
            <a:r>
              <a:rPr lang="ru-RU" sz="1500" i="1" dirty="0">
                <a:latin typeface="Century Schoolbook" panose="02040604050505020304" pitchFamily="18" charset="0"/>
              </a:rPr>
              <a:t>Нам тяжёлое выпало бремя.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Пули врага словно ржавые вилы,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Наступает жестокое время.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 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Брестская крепость стоит до сих пор,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Защищали её очень долго.</a:t>
            </a:r>
          </a:p>
          <a:p>
            <a:r>
              <a:rPr lang="ru-RU" sz="1500" i="1" dirty="0" smtClean="0">
                <a:latin typeface="Century Schoolbook" panose="02040604050505020304" pitchFamily="18" charset="0"/>
              </a:rPr>
              <a:t>Красноармейцы - </a:t>
            </a:r>
            <a:r>
              <a:rPr lang="ru-RU" sz="1500" i="1" dirty="0">
                <a:latin typeface="Century Schoolbook" panose="02040604050505020304" pitchFamily="18" charset="0"/>
              </a:rPr>
              <a:t>в глазах их костёр,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Ответственность 45-(ой) пехоты.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 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Подвиг Гастелло мы помним всегда,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С самолётом справлялся умело.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Командир 207-(ого) полка,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Вылетал на задание смело.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 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Никто не забыт и ничто не забыто,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Блокада серьёзно разрушила их,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Стремление к жизни в сердцах их избиты,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Ленинград в </a:t>
            </a:r>
            <a:r>
              <a:rPr lang="ru-RU" sz="1500" i="1" dirty="0" err="1" smtClean="0">
                <a:latin typeface="Century Schoolbook" panose="02040604050505020304" pitchFamily="18" charset="0"/>
              </a:rPr>
              <a:t>ожиданьи</a:t>
            </a:r>
            <a:r>
              <a:rPr lang="ru-RU" sz="1500" i="1" dirty="0" smtClean="0">
                <a:latin typeface="Century Schoolbook" panose="02040604050505020304" pitchFamily="18" charset="0"/>
              </a:rPr>
              <a:t> </a:t>
            </a:r>
            <a:r>
              <a:rPr lang="ru-RU" sz="1500" i="1" dirty="0">
                <a:latin typeface="Century Schoolbook" panose="02040604050505020304" pitchFamily="18" charset="0"/>
              </a:rPr>
              <a:t>затих.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 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Как стахановцы трудились во благо </a:t>
            </a:r>
            <a:r>
              <a:rPr lang="ru-RU" sz="1500" i="1" dirty="0" smtClean="0">
                <a:latin typeface="Century Schoolbook" panose="02040604050505020304" pitchFamily="18" charset="0"/>
              </a:rPr>
              <a:t>страны</a:t>
            </a:r>
            <a:endParaRPr lang="ru-RU" sz="1500" i="1" dirty="0">
              <a:latin typeface="Century Schoolbook" panose="02040604050505020304" pitchFamily="18" charset="0"/>
            </a:endParaRPr>
          </a:p>
          <a:p>
            <a:r>
              <a:rPr lang="ru-RU" sz="1500" i="1" dirty="0">
                <a:latin typeface="Century Schoolbook" panose="02040604050505020304" pitchFamily="18" charset="0"/>
              </a:rPr>
              <a:t>28 отважных панфиловцев.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Солдаты дивизии верой </a:t>
            </a:r>
            <a:r>
              <a:rPr lang="ru-RU" sz="1500" i="1" dirty="0" smtClean="0">
                <a:latin typeface="Century Schoolbook" panose="02040604050505020304" pitchFamily="18" charset="0"/>
              </a:rPr>
              <a:t>пьяны-</a:t>
            </a:r>
            <a:endParaRPr lang="ru-RU" sz="1500" i="1" dirty="0">
              <a:latin typeface="Century Schoolbook" panose="02040604050505020304" pitchFamily="18" charset="0"/>
            </a:endParaRPr>
          </a:p>
          <a:p>
            <a:r>
              <a:rPr lang="ru-RU" sz="1500" i="1" dirty="0">
                <a:latin typeface="Century Schoolbook" panose="02040604050505020304" pitchFamily="18" charset="0"/>
              </a:rPr>
              <a:t>Победим мы тщеславие немцев.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 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Дали клятву сражаться и не отступать,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Двух подольских училищ </a:t>
            </a:r>
            <a:r>
              <a:rPr lang="ru-RU" sz="1500" i="1" dirty="0" smtClean="0">
                <a:latin typeface="Century Schoolbook" panose="02040604050505020304" pitchFamily="18" charset="0"/>
              </a:rPr>
              <a:t>ребята.</a:t>
            </a:r>
            <a:endParaRPr lang="ru-RU" sz="1500" i="1" dirty="0">
              <a:latin typeface="Century Schoolbook" panose="02040604050505020304" pitchFamily="18" charset="0"/>
            </a:endParaRPr>
          </a:p>
          <a:p>
            <a:r>
              <a:rPr lang="ru-RU" sz="1500" i="1" dirty="0">
                <a:latin typeface="Century Schoolbook" panose="02040604050505020304" pitchFamily="18" charset="0"/>
              </a:rPr>
              <a:t>Насмерть бегут Москву </a:t>
            </a:r>
            <a:r>
              <a:rPr lang="ru-RU" sz="1500" i="1" dirty="0" smtClean="0">
                <a:latin typeface="Century Schoolbook" panose="02040604050505020304" pitchFamily="18" charset="0"/>
              </a:rPr>
              <a:t>защищать-</a:t>
            </a:r>
            <a:endParaRPr lang="ru-RU" sz="1500" i="1" dirty="0">
              <a:latin typeface="Century Schoolbook" panose="02040604050505020304" pitchFamily="18" charset="0"/>
            </a:endParaRPr>
          </a:p>
          <a:p>
            <a:r>
              <a:rPr lang="ru-RU" sz="1500" i="1" dirty="0">
                <a:latin typeface="Century Schoolbook" panose="02040604050505020304" pitchFamily="18" charset="0"/>
              </a:rPr>
              <a:t>Земля разрядами смята.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 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Сталинградская битва, победа </a:t>
            </a:r>
            <a:r>
              <a:rPr lang="ru-RU" sz="1500" i="1" dirty="0" smtClean="0">
                <a:latin typeface="Century Schoolbook" panose="02040604050505020304" pitchFamily="18" charset="0"/>
              </a:rPr>
              <a:t>бойцов-</a:t>
            </a:r>
            <a:endParaRPr lang="ru-RU" sz="1500" i="1" dirty="0">
              <a:latin typeface="Century Schoolbook" panose="02040604050505020304" pitchFamily="18" charset="0"/>
            </a:endParaRPr>
          </a:p>
          <a:p>
            <a:r>
              <a:rPr lang="ru-RU" sz="1500" i="1" dirty="0">
                <a:latin typeface="Century Schoolbook" panose="02040604050505020304" pitchFamily="18" charset="0"/>
              </a:rPr>
              <a:t>Важнейший подвиг народа.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Сражались они меж развалин домов,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Сражались усердно полгода.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 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Всё разбомбили, лишь дом </a:t>
            </a:r>
            <a:r>
              <a:rPr lang="ru-RU" sz="1500" i="1" dirty="0" smtClean="0">
                <a:latin typeface="Century Schoolbook" panose="02040604050505020304" pitchFamily="18" charset="0"/>
              </a:rPr>
              <a:t>уцелел-</a:t>
            </a:r>
            <a:endParaRPr lang="ru-RU" sz="1500" i="1" dirty="0">
              <a:latin typeface="Century Schoolbook" panose="02040604050505020304" pitchFamily="18" charset="0"/>
            </a:endParaRPr>
          </a:p>
          <a:p>
            <a:r>
              <a:rPr lang="ru-RU" sz="1500" i="1" dirty="0">
                <a:latin typeface="Century Schoolbook" panose="02040604050505020304" pitchFamily="18" charset="0"/>
              </a:rPr>
              <a:t>Павлов командовал мудро.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Вот он, ребята, сержантский удел,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Тяжёлое выдалось утро.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03372" y="569321"/>
            <a:ext cx="325462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i="1" dirty="0">
                <a:latin typeface="Century Schoolbook" panose="02040604050505020304" pitchFamily="18" charset="0"/>
              </a:rPr>
              <a:t>Грозные залпы танкистов дуги,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Отогнали напуганных немцев,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В сердцах их огнём мы дыры </a:t>
            </a:r>
            <a:r>
              <a:rPr lang="ru-RU" sz="1500" i="1" dirty="0" smtClean="0">
                <a:latin typeface="Century Schoolbook" panose="02040604050505020304" pitchFamily="18" charset="0"/>
              </a:rPr>
              <a:t>прожгли.</a:t>
            </a:r>
            <a:endParaRPr lang="ru-RU" sz="1500" i="1" dirty="0">
              <a:latin typeface="Century Schoolbook" panose="02040604050505020304" pitchFamily="18" charset="0"/>
            </a:endParaRPr>
          </a:p>
          <a:p>
            <a:r>
              <a:rPr lang="ru-RU" sz="1500" i="1" dirty="0">
                <a:latin typeface="Century Schoolbook" panose="02040604050505020304" pitchFamily="18" charset="0"/>
              </a:rPr>
              <a:t>Победа красноармейцев!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 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Много поэтов, кто память хранит,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Герои в стихах их воспеты.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Много людей, в чьих жилах бурлит,</a:t>
            </a:r>
          </a:p>
          <a:p>
            <a:r>
              <a:rPr lang="ru-RU" sz="1500" i="1" dirty="0">
                <a:latin typeface="Century Schoolbook" panose="02040604050505020304" pitchFamily="18" charset="0"/>
              </a:rPr>
              <a:t>Великое Знамя Победы</a:t>
            </a:r>
            <a:r>
              <a:rPr lang="ru-RU" sz="1500" i="1" dirty="0" smtClean="0">
                <a:latin typeface="Century Schoolbook" panose="02040604050505020304" pitchFamily="18" charset="0"/>
              </a:rPr>
              <a:t>!</a:t>
            </a:r>
          </a:p>
          <a:p>
            <a:pPr algn="r"/>
            <a:r>
              <a:rPr lang="ru-RU" sz="1500" b="1" i="1" dirty="0" smtClean="0">
                <a:solidFill>
                  <a:srgbClr val="0000CC"/>
                </a:solidFill>
                <a:latin typeface="Century Schoolbook" panose="02040604050505020304" pitchFamily="18" charset="0"/>
              </a:rPr>
              <a:t>Морозов Владислав, </a:t>
            </a:r>
          </a:p>
          <a:p>
            <a:pPr algn="r"/>
            <a:r>
              <a:rPr lang="ru-RU" sz="1500" b="1" i="1" dirty="0" smtClean="0">
                <a:solidFill>
                  <a:srgbClr val="0000CC"/>
                </a:solidFill>
                <a:latin typeface="Century Schoolbook" panose="02040604050505020304" pitchFamily="18" charset="0"/>
              </a:rPr>
              <a:t>гр. ЭУ-21-17</a:t>
            </a:r>
            <a:endParaRPr lang="ru-RU" sz="1500" b="1" i="1" dirty="0">
              <a:solidFill>
                <a:srgbClr val="0000CC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4"/>
          <a:stretch/>
        </p:blipFill>
        <p:spPr>
          <a:xfrm>
            <a:off x="3838922" y="6609185"/>
            <a:ext cx="2996951" cy="2858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6556314" y="953778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4</a:t>
            </a:r>
            <a:endParaRPr lang="ru-RU" b="1" dirty="0"/>
          </a:p>
        </p:txBody>
      </p:sp>
      <p:pic>
        <p:nvPicPr>
          <p:cNvPr id="1030" name="Picture 6" descr="https://vnnews.ru/images/wsscontent/articles/2017/06/memorial-28-panfilovtsev-stal-zhertvoj-korruptsii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" t="6588" r="3021"/>
          <a:stretch/>
        </p:blipFill>
        <p:spPr bwMode="auto">
          <a:xfrm>
            <a:off x="4365104" y="3800872"/>
            <a:ext cx="2492896" cy="16863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3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85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НАШИ ВЫПУСКНИКИ</a:t>
            </a:r>
          </a:p>
          <a:p>
            <a:pPr algn="ctr"/>
            <a:endParaRPr lang="ru-RU" b="1" dirty="0" smtClean="0">
              <a:solidFill>
                <a:srgbClr val="FF0000"/>
              </a:solidFill>
              <a:latin typeface="Constantia" panose="02030602050306030303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72480"/>
            <a:ext cx="6858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400" dirty="0">
                <a:latin typeface="Constantia" panose="02030602050306030303" pitchFamily="18" charset="0"/>
              </a:rPr>
              <a:t>Наступил завершающий этап обучения группы СЛ-31-16 по профессии Слесарь по ремонту строительных машин. У ребят заканчивается производственная практика по  ПМ.01 «Техническое обслуживание и ремонт систем, узлов приборов автомобилей».  В настоящее время ребята готовят пакет документов, отчёты, пишут выпускные квалификационные работы и готовятся к сдаче выпускного квалификационного экзамена по ПМ.01,который состоится 10июня 2019 года. А впереди у ребят защита ВКР. 17 июня состоится защита ВКР, а 18 июня многие ребята идут служить в ряды Российской Армии. Пожелаем им успешной защиты и лёгкой </a:t>
            </a:r>
            <a:r>
              <a:rPr lang="ru-RU" sz="1400" dirty="0" smtClean="0">
                <a:latin typeface="Constantia" panose="02030602050306030303" pitchFamily="18" charset="0"/>
              </a:rPr>
              <a:t>службы!</a:t>
            </a:r>
            <a:endParaRPr lang="ru-RU" sz="1400" dirty="0">
              <a:latin typeface="Constantia" panose="02030602050306030303" pitchFamily="18" charset="0"/>
            </a:endParaRPr>
          </a:p>
          <a:p>
            <a:r>
              <a:rPr lang="ru-RU" sz="1400" i="1" dirty="0">
                <a:solidFill>
                  <a:srgbClr val="0000CC"/>
                </a:solidFill>
                <a:latin typeface="Constantia" panose="02030602050306030303" pitchFamily="18" charset="0"/>
              </a:rPr>
              <a:t>Пора, студент, на время стать солдатом:</a:t>
            </a:r>
            <a:br>
              <a:rPr lang="ru-RU" sz="1400" i="1" dirty="0">
                <a:solidFill>
                  <a:srgbClr val="0000CC"/>
                </a:solidFill>
                <a:latin typeface="Constantia" panose="02030602050306030303" pitchFamily="18" charset="0"/>
              </a:rPr>
            </a:br>
            <a:r>
              <a:rPr lang="ru-RU" sz="1400" i="1" dirty="0">
                <a:solidFill>
                  <a:srgbClr val="0000CC"/>
                </a:solidFill>
                <a:latin typeface="Constantia" panose="02030602050306030303" pitchFamily="18" charset="0"/>
              </a:rPr>
              <a:t>Военную науку постигать.</a:t>
            </a:r>
            <a:br>
              <a:rPr lang="ru-RU" sz="1400" i="1" dirty="0">
                <a:solidFill>
                  <a:srgbClr val="0000CC"/>
                </a:solidFill>
                <a:latin typeface="Constantia" panose="02030602050306030303" pitchFamily="18" charset="0"/>
              </a:rPr>
            </a:br>
            <a:r>
              <a:rPr lang="ru-RU" sz="1400" i="1" dirty="0">
                <a:solidFill>
                  <a:srgbClr val="0000CC"/>
                </a:solidFill>
                <a:latin typeface="Constantia" panose="02030602050306030303" pitchFamily="18" charset="0"/>
              </a:rPr>
              <a:t>Картошку чистить, бегать с автоматом,</a:t>
            </a:r>
            <a:br>
              <a:rPr lang="ru-RU" sz="1400" i="1" dirty="0">
                <a:solidFill>
                  <a:srgbClr val="0000CC"/>
                </a:solidFill>
                <a:latin typeface="Constantia" panose="02030602050306030303" pitchFamily="18" charset="0"/>
              </a:rPr>
            </a:br>
            <a:r>
              <a:rPr lang="ru-RU" sz="1400" i="1" dirty="0">
                <a:solidFill>
                  <a:srgbClr val="0000CC"/>
                </a:solidFill>
                <a:latin typeface="Constantia" panose="02030602050306030303" pitchFamily="18" charset="0"/>
              </a:rPr>
              <a:t>От недругов Отчизну </a:t>
            </a:r>
            <a:r>
              <a:rPr lang="ru-RU" sz="1400" i="1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защищать!</a:t>
            </a:r>
            <a:r>
              <a:rPr lang="ru-RU" sz="1400" i="1" dirty="0">
                <a:solidFill>
                  <a:srgbClr val="0000CC"/>
                </a:solidFill>
                <a:latin typeface="Constantia" panose="02030602050306030303" pitchFamily="18" charset="0"/>
              </a:rPr>
              <a:t/>
            </a:r>
            <a:br>
              <a:rPr lang="ru-RU" sz="1400" i="1" dirty="0">
                <a:solidFill>
                  <a:srgbClr val="0000CC"/>
                </a:solidFill>
                <a:latin typeface="Constantia" panose="02030602050306030303" pitchFamily="18" charset="0"/>
              </a:rPr>
            </a:br>
            <a:endParaRPr lang="ru-RU" sz="1400" i="1" dirty="0">
              <a:solidFill>
                <a:srgbClr val="0000CC"/>
              </a:solidFill>
              <a:latin typeface="Constantia" panose="02030602050306030303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51"/>
          <a:stretch/>
        </p:blipFill>
        <p:spPr bwMode="auto">
          <a:xfrm>
            <a:off x="4149080" y="1970135"/>
            <a:ext cx="2232670" cy="13158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85953"/>
            <a:ext cx="2376264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55"/>
          <a:stretch/>
        </p:blipFill>
        <p:spPr>
          <a:xfrm>
            <a:off x="4599408" y="3256409"/>
            <a:ext cx="2229691" cy="3474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50"/>
          <a:stretch/>
        </p:blipFill>
        <p:spPr>
          <a:xfrm>
            <a:off x="2376265" y="3224809"/>
            <a:ext cx="2204863" cy="3290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4" r="7371"/>
          <a:stretch/>
        </p:blipFill>
        <p:spPr>
          <a:xfrm>
            <a:off x="0" y="7052961"/>
            <a:ext cx="2699681" cy="2475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47947" y="6342636"/>
            <a:ext cx="17732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 err="1" smtClean="0">
                <a:solidFill>
                  <a:srgbClr val="0000CC"/>
                </a:solidFill>
                <a:latin typeface="Constantia" panose="02030602050306030303" pitchFamily="18" charset="0"/>
              </a:rPr>
              <a:t>Скабелин</a:t>
            </a:r>
            <a:r>
              <a:rPr lang="ru-RU" sz="120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 Вадим</a:t>
            </a:r>
          </a:p>
          <a:p>
            <a:pPr algn="ctr"/>
            <a:r>
              <a:rPr lang="ru-RU" sz="1200" i="1" dirty="0" err="1" smtClean="0">
                <a:latin typeface="Constantia" panose="02030602050306030303" pitchFamily="18" charset="0"/>
              </a:rPr>
              <a:t>Тех.обслуживание</a:t>
            </a:r>
            <a:r>
              <a:rPr lang="ru-RU" sz="1200" i="1" dirty="0" smtClean="0">
                <a:latin typeface="Constantia" panose="02030602050306030303" pitchFamily="18" charset="0"/>
              </a:rPr>
              <a:t> </a:t>
            </a:r>
          </a:p>
          <a:p>
            <a:pPr algn="ctr"/>
            <a:r>
              <a:rPr lang="ru-RU" sz="1200" i="1" dirty="0" smtClean="0">
                <a:latin typeface="Constantia" panose="02030602050306030303" pitchFamily="18" charset="0"/>
              </a:rPr>
              <a:t>и ремонт автомобиля</a:t>
            </a:r>
            <a:endParaRPr lang="ru-RU" sz="1200" i="1" dirty="0">
              <a:latin typeface="Constantia" panose="0203060205030603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63406" y="6407391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 err="1" smtClean="0">
                <a:solidFill>
                  <a:srgbClr val="0000CC"/>
                </a:solidFill>
                <a:latin typeface="Constantia" panose="02030602050306030303" pitchFamily="18" charset="0"/>
              </a:rPr>
              <a:t>Дедюхин</a:t>
            </a:r>
            <a:r>
              <a:rPr lang="ru-RU" sz="120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 Иван </a:t>
            </a:r>
          </a:p>
          <a:p>
            <a:pPr algn="ctr"/>
            <a:r>
              <a:rPr lang="ru-RU" sz="1200" i="1" dirty="0" smtClean="0">
                <a:latin typeface="Constantia" panose="02030602050306030303" pitchFamily="18" charset="0"/>
              </a:rPr>
              <a:t>Ремонт ходовой </a:t>
            </a:r>
          </a:p>
          <a:p>
            <a:pPr algn="ctr"/>
            <a:r>
              <a:rPr lang="ru-RU" sz="1200" i="1" dirty="0" smtClean="0">
                <a:latin typeface="Constantia" panose="02030602050306030303" pitchFamily="18" charset="0"/>
              </a:rPr>
              <a:t>части автомобиля</a:t>
            </a:r>
            <a:endParaRPr lang="ru-RU" sz="1200" i="1" dirty="0">
              <a:latin typeface="Constantia" panose="0203060205030603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70897" y="9435464"/>
            <a:ext cx="508710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latin typeface="Constantia" panose="02030602050306030303" pitchFamily="18" charset="0"/>
              </a:rPr>
              <a:t>Покраска и ремонт автомобиля</a:t>
            </a:r>
            <a:r>
              <a:rPr lang="ru-RU" sz="1200" dirty="0" smtClean="0">
                <a:latin typeface="Constantia" panose="02030602050306030303" pitchFamily="18" charset="0"/>
              </a:rPr>
              <a:t> </a:t>
            </a:r>
            <a:r>
              <a:rPr lang="ru-RU" sz="120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Гусев Роман</a:t>
            </a:r>
            <a:endParaRPr lang="ru-RU" sz="1400" b="1" dirty="0"/>
          </a:p>
          <a:p>
            <a:r>
              <a:rPr lang="ru-RU" sz="1400" i="1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Материал подготовила мастер п/о </a:t>
            </a:r>
            <a:r>
              <a:rPr lang="ru-RU" sz="1400" i="1" dirty="0" err="1" smtClean="0">
                <a:solidFill>
                  <a:srgbClr val="0000CC"/>
                </a:solidFill>
                <a:latin typeface="Constantia" panose="02030602050306030303" pitchFamily="18" charset="0"/>
              </a:rPr>
              <a:t>М.К.Дудник</a:t>
            </a:r>
            <a:endParaRPr lang="ru-RU" sz="1400" i="1" dirty="0">
              <a:solidFill>
                <a:srgbClr val="0000CC"/>
              </a:solidFill>
              <a:latin typeface="Constantia" panose="02030602050306030303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99753" y="6490247"/>
            <a:ext cx="3429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Новиков Андрей</a:t>
            </a:r>
          </a:p>
          <a:p>
            <a:pPr algn="ctr"/>
            <a:r>
              <a:rPr lang="ru-RU" sz="1200" i="1" dirty="0" err="1">
                <a:latin typeface="Constantia" panose="02030602050306030303" pitchFamily="18" charset="0"/>
              </a:rPr>
              <a:t>Тех.обслуживание</a:t>
            </a:r>
            <a:r>
              <a:rPr lang="ru-RU" sz="1200" i="1" dirty="0">
                <a:latin typeface="Constantia" panose="02030602050306030303" pitchFamily="18" charset="0"/>
              </a:rPr>
              <a:t> </a:t>
            </a:r>
          </a:p>
          <a:p>
            <a:pPr algn="ctr"/>
            <a:r>
              <a:rPr lang="ru-RU" sz="1200" i="1" dirty="0">
                <a:latin typeface="Constantia" panose="02030602050306030303" pitchFamily="18" charset="0"/>
              </a:rPr>
              <a:t>и ремонт автомобиля</a:t>
            </a:r>
          </a:p>
          <a:p>
            <a:pPr algn="ctr"/>
            <a:endParaRPr lang="ru-RU" sz="1200" dirty="0" smtClean="0">
              <a:solidFill>
                <a:srgbClr val="0000CC"/>
              </a:solidFill>
              <a:latin typeface="Constantia" panose="02030602050306030303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70"/>
          <a:stretch/>
        </p:blipFill>
        <p:spPr bwMode="auto">
          <a:xfrm>
            <a:off x="4518645" y="6995019"/>
            <a:ext cx="2310453" cy="25978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https://encrypted-tbn0.gstatic.com/images?q=tbn:ANd9GcQSvEhxQ5kEVkY0xPMqvZWLQkCBPfrm_SS1Uvk3dq9qSnEAmQXK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98"/>
          <a:stretch/>
        </p:blipFill>
        <p:spPr bwMode="auto">
          <a:xfrm>
            <a:off x="2586686" y="7082801"/>
            <a:ext cx="1995743" cy="24223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565186" y="953666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5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2397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71958" y="-87560"/>
            <a:ext cx="583264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НАШИ ЛЮБИМЫЕ МАСТЕРА</a:t>
            </a:r>
          </a:p>
          <a:p>
            <a:pPr algn="ctr"/>
            <a:r>
              <a:rPr lang="ru-RU" sz="1200" b="1" dirty="0" smtClean="0">
                <a:latin typeface="Constantia" panose="02030602050306030303" pitchFamily="18" charset="0"/>
                <a:hlinkClick r:id="rId2"/>
              </a:rPr>
              <a:t>«</a:t>
            </a:r>
            <a:r>
              <a:rPr lang="ru-RU" sz="1200" b="1" dirty="0">
                <a:latin typeface="Constantia" panose="02030602050306030303" pitchFamily="18" charset="0"/>
                <a:hlinkClick r:id="rId2"/>
              </a:rPr>
              <a:t>Я ЛЮБЛЮ ТЕБЯ, ЖИЗНЬ, И НАДЕЮСЬ, ЧТО ЭТО ВЗАИМНО</a:t>
            </a:r>
            <a:r>
              <a:rPr lang="ru-RU" sz="1200" b="1" dirty="0" smtClean="0">
                <a:latin typeface="Constantia" panose="02030602050306030303" pitchFamily="18" charset="0"/>
                <a:hlinkClick r:id="rId2"/>
              </a:rPr>
              <a:t>…»</a:t>
            </a:r>
            <a:endParaRPr lang="ru-RU" sz="1200" b="1" dirty="0" smtClean="0">
              <a:solidFill>
                <a:srgbClr val="FF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Шарыпов Юрий </a:t>
            </a:r>
            <a:r>
              <a:rPr lang="ru-RU" sz="1600" b="1" dirty="0" err="1" smtClean="0">
                <a:solidFill>
                  <a:srgbClr val="FF0000"/>
                </a:solidFill>
                <a:latin typeface="Constantia" panose="02030602050306030303" pitchFamily="18" charset="0"/>
              </a:rPr>
              <a:t>Андревич</a:t>
            </a:r>
            <a:r>
              <a:rPr lang="ru-RU" sz="16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– </a:t>
            </a:r>
            <a:r>
              <a:rPr lang="ru-RU" sz="1100" dirty="0" smtClean="0">
                <a:latin typeface="Constantia" panose="02030602050306030303" pitchFamily="18" charset="0"/>
              </a:rPr>
              <a:t>старший мастер Братского политехнического колледжа </a:t>
            </a:r>
            <a:r>
              <a:rPr lang="ru-RU" sz="1100" dirty="0">
                <a:latin typeface="Constantia" panose="02030602050306030303" pitchFamily="18" charset="0"/>
              </a:rPr>
              <a:t>– очень известный человек в городе. Многие говорят, что он, как любой производственник, любит порядок и дисциплину, отличается безупречностью во всем. </a:t>
            </a:r>
            <a:r>
              <a:rPr lang="ru-RU" sz="11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11 мая 2019 </a:t>
            </a:r>
            <a:r>
              <a:rPr lang="ru-RU" sz="1100" dirty="0" smtClean="0">
                <a:latin typeface="Constantia" panose="02030602050306030303" pitchFamily="18" charset="0"/>
              </a:rPr>
              <a:t>года Юрию </a:t>
            </a:r>
            <a:r>
              <a:rPr lang="ru-RU" sz="1100" dirty="0">
                <a:latin typeface="Constantia" panose="02030602050306030303" pitchFamily="18" charset="0"/>
              </a:rPr>
              <a:t>Андреевичу </a:t>
            </a:r>
            <a:r>
              <a:rPr lang="ru-RU" sz="1100" dirty="0" smtClean="0">
                <a:latin typeface="Constantia" panose="02030602050306030303" pitchFamily="18" charset="0"/>
              </a:rPr>
              <a:t>исполнилось </a:t>
            </a:r>
            <a:r>
              <a:rPr lang="ru-RU" sz="11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80 </a:t>
            </a:r>
            <a:r>
              <a:rPr lang="ru-RU" sz="1100" dirty="0">
                <a:solidFill>
                  <a:srgbClr val="FF0000"/>
                </a:solidFill>
                <a:latin typeface="Constantia" panose="02030602050306030303" pitchFamily="18" charset="0"/>
              </a:rPr>
              <a:t>лет</a:t>
            </a:r>
            <a:r>
              <a:rPr lang="ru-RU" sz="1100" dirty="0">
                <a:latin typeface="Constantia" panose="02030602050306030303" pitchFamily="18" charset="0"/>
              </a:rPr>
              <a:t>, и мало кто этому верит. Но стоит только послушать его биографию, как тут же невольно соглашаешься с тем, что ничего удивительного в том, что он такой молодой и такой современный. Ему все интересно, для него важно все, что происходит в жизни. Он любит людей – любит родных, любит своих учеников, своих коллег по работе. С </a:t>
            </a:r>
            <a:r>
              <a:rPr lang="ru-RU" sz="1100" dirty="0" smtClean="0">
                <a:latin typeface="Constantia" panose="02030602050306030303" pitchFamily="18" charset="0"/>
              </a:rPr>
              <a:t>огромным </a:t>
            </a:r>
            <a:r>
              <a:rPr lang="ru-RU" sz="1100" dirty="0">
                <a:latin typeface="Constantia" panose="02030602050306030303" pitchFamily="18" charset="0"/>
              </a:rPr>
              <a:t>почтением относится </a:t>
            </a:r>
            <a:r>
              <a:rPr lang="ru-RU" sz="1100" dirty="0" smtClean="0">
                <a:latin typeface="Constantia" panose="02030602050306030303" pitchFamily="18" charset="0"/>
              </a:rPr>
              <a:t>к го</a:t>
            </a:r>
            <a:r>
              <a:rPr lang="ru-RU" sz="1200" dirty="0" smtClean="0">
                <a:latin typeface="Constantia" panose="02030602050306030303" pitchFamily="18" charset="0"/>
              </a:rPr>
              <a:t>роду</a:t>
            </a:r>
            <a:r>
              <a:rPr lang="ru-RU" sz="1200" dirty="0">
                <a:latin typeface="Constantia" panose="02030602050306030303" pitchFamily="18" charset="0"/>
              </a:rPr>
              <a:t>, в котором прошла </a:t>
            </a:r>
            <a:r>
              <a:rPr lang="ru-RU" sz="1200" dirty="0" smtClean="0">
                <a:latin typeface="Constantia" panose="02030602050306030303" pitchFamily="18" charset="0"/>
              </a:rPr>
              <a:t>его молодость и </a:t>
            </a:r>
            <a:r>
              <a:rPr lang="ru-RU" sz="1200" dirty="0" err="1" smtClean="0">
                <a:latin typeface="Constantia" panose="02030602050306030303" pitchFamily="18" charset="0"/>
              </a:rPr>
              <a:t>уважа</a:t>
            </a:r>
            <a:r>
              <a:rPr lang="ru-RU" sz="1200" dirty="0" smtClean="0">
                <a:latin typeface="Constantia" panose="02030602050306030303" pitchFamily="18" charset="0"/>
              </a:rPr>
              <a:t>-</a:t>
            </a:r>
            <a:endParaRPr lang="ru-RU" sz="12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pic>
        <p:nvPicPr>
          <p:cNvPr id="1026" name="Picture 2" descr="C:\Users\User\Desktop\Лига 2017-2018\Газета ЛИГА 2019\Май\Шарыпов фото\6a6a8ece0e345b5f982824c46cc43eb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51" t="21901" b="-1"/>
          <a:stretch/>
        </p:blipFill>
        <p:spPr bwMode="auto">
          <a:xfrm>
            <a:off x="5589240" y="22544"/>
            <a:ext cx="1340768" cy="20834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6712" y="22992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71958" y="1952328"/>
            <a:ext cx="6957392" cy="8894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err="1">
                <a:latin typeface="Constantia" panose="02030602050306030303" pitchFamily="18" charset="0"/>
              </a:rPr>
              <a:t>е</a:t>
            </a:r>
            <a:r>
              <a:rPr lang="ru-RU" sz="1100" dirty="0" err="1" smtClean="0">
                <a:latin typeface="Constantia" panose="02030602050306030303" pitchFamily="18" charset="0"/>
              </a:rPr>
              <a:t>т</a:t>
            </a:r>
            <a:r>
              <a:rPr lang="ru-RU" sz="1100" dirty="0" smtClean="0">
                <a:latin typeface="Constantia" panose="02030602050306030303" pitchFamily="18" charset="0"/>
              </a:rPr>
              <a:t> его </a:t>
            </a:r>
            <a:r>
              <a:rPr lang="ru-RU" sz="1100" dirty="0">
                <a:latin typeface="Constantia" panose="02030602050306030303" pitchFamily="18" charset="0"/>
              </a:rPr>
              <a:t>историю. Все новые и старые знакомые, независимо от возраста, проникаются к Юрию Андреевичу огромной симпатией и доверием. </a:t>
            </a:r>
            <a:r>
              <a:rPr lang="ru-RU" sz="1100" dirty="0" smtClean="0">
                <a:latin typeface="Constantia" panose="02030602050306030303" pitchFamily="18" charset="0"/>
              </a:rPr>
              <a:t>Юрий </a:t>
            </a:r>
            <a:r>
              <a:rPr lang="ru-RU" sz="1100" dirty="0">
                <a:latin typeface="Constantia" panose="02030602050306030303" pitchFamily="18" charset="0"/>
              </a:rPr>
              <a:t>Шарыпов служил в Средней Азии, в Туркестанском военном округе. В </a:t>
            </a:r>
            <a:r>
              <a:rPr lang="ru-RU" sz="1100" b="1" dirty="0">
                <a:latin typeface="Constantia" panose="02030602050306030303" pitchFamily="18" charset="0"/>
              </a:rPr>
              <a:t>декабре 1961 </a:t>
            </a:r>
            <a:r>
              <a:rPr lang="ru-RU" sz="1100" dirty="0">
                <a:latin typeface="Constantia" panose="02030602050306030303" pitchFamily="18" charset="0"/>
              </a:rPr>
              <a:t>года из воинской части со станции Арысь </a:t>
            </a:r>
            <a:r>
              <a:rPr lang="ru-RU" sz="1100" b="1" dirty="0">
                <a:latin typeface="Constantia" panose="02030602050306030303" pitchFamily="18" charset="0"/>
              </a:rPr>
              <a:t>на строительство Братской ГЭС</a:t>
            </a:r>
            <a:r>
              <a:rPr lang="ru-RU" sz="1100" dirty="0">
                <a:latin typeface="Constantia" panose="02030602050306030303" pitchFamily="18" charset="0"/>
              </a:rPr>
              <a:t> по путевке были отправлены шесть человек – он в их числе. В Казахской ССР Юрий Андреевич </a:t>
            </a:r>
            <a:r>
              <a:rPr lang="ru-RU" sz="1100" dirty="0" smtClean="0">
                <a:latin typeface="Constantia" panose="02030602050306030303" pitchFamily="18" charset="0"/>
              </a:rPr>
              <a:t>родился, </a:t>
            </a:r>
            <a:r>
              <a:rPr lang="ru-RU" sz="1100" dirty="0">
                <a:latin typeface="Constantia" panose="02030602050306030303" pitchFamily="18" charset="0"/>
              </a:rPr>
              <a:t>ушел в армию на три с половиной года. В армии его направили на учебу младших командиров в город Чарджоу, в дивизионную школу сержантов — проучился девять месяцев, получил звание младшего сержанта и снова вернулся в свою воинскую часть. Стал командиром отделения, потом комвзвода. В школе младших командиров окончил курсы водителей и получил права. А до этого были еще 9 классов среднего образования </a:t>
            </a:r>
            <a:r>
              <a:rPr lang="ru-RU" sz="1100" dirty="0" smtClean="0">
                <a:latin typeface="Constantia" panose="02030602050306030303" pitchFamily="18" charset="0"/>
              </a:rPr>
              <a:t>в фабрично-заводское училище.</a:t>
            </a:r>
          </a:p>
          <a:p>
            <a:pPr indent="180975" algn="just"/>
            <a:r>
              <a:rPr lang="ru-RU" sz="11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Юрий Шарыпов: </a:t>
            </a:r>
            <a:r>
              <a:rPr lang="ru-RU" sz="1100" i="1" dirty="0" smtClean="0">
                <a:latin typeface="Constantia" panose="02030602050306030303" pitchFamily="18" charset="0"/>
              </a:rPr>
              <a:t>«Тогда </a:t>
            </a:r>
            <a:r>
              <a:rPr lang="ru-RU" sz="1100" i="1" dirty="0">
                <a:latin typeface="Constantia" panose="02030602050306030303" pitchFamily="18" charset="0"/>
              </a:rPr>
              <a:t>было только так. Мы — молодые, нам хотелось строить. Мы гордились тем, что едем на великие стройки. «Родина сказала: «Надо!», комсомол ответил: «Есть!». Но сначала у меня появилось желание поехать в китобойную флотилию во Владивосток. Тогда туда тоже набирали, и мне очень хотелось побывать на море. А потом сложилось так, что кто-то из тех, кто раньше из нашей части подавал заявку в Братск, отказались – родители забеспокоились и отговорили их. Подходит ко мне замполит и говорит: ну, товарищ сержант, что будем делать? Какие проблемы, ответил я, мы всегда </a:t>
            </a:r>
            <a:r>
              <a:rPr lang="ru-RU" sz="1100" i="1" dirty="0" smtClean="0">
                <a:latin typeface="Constantia" panose="02030602050306030303" pitchFamily="18" charset="0"/>
              </a:rPr>
              <a:t>готовы</a:t>
            </a:r>
            <a:r>
              <a:rPr lang="ru-RU" sz="1100" i="1" dirty="0">
                <a:latin typeface="Constantia" panose="02030602050306030303" pitchFamily="18" charset="0"/>
              </a:rPr>
              <a:t>!</a:t>
            </a:r>
            <a:r>
              <a:rPr lang="ru-RU" sz="1100" i="1" dirty="0" smtClean="0">
                <a:latin typeface="Constantia" panose="02030602050306030303" pitchFamily="18" charset="0"/>
              </a:rPr>
              <a:t>»</a:t>
            </a:r>
            <a:endParaRPr lang="ru-RU" sz="1100" i="1" dirty="0">
              <a:latin typeface="Constantia" panose="02030602050306030303" pitchFamily="18" charset="0"/>
            </a:endParaRPr>
          </a:p>
          <a:p>
            <a:pPr indent="180975" algn="just"/>
            <a:r>
              <a:rPr lang="ru-RU" sz="1100" dirty="0">
                <a:latin typeface="Constantia" panose="02030602050306030303" pitchFamily="18" charset="0"/>
              </a:rPr>
              <a:t>Юрий Шарыпов к тому времени уже давно научился принимать самостоятельные решения и отвечать за все свои поступки. </a:t>
            </a:r>
            <a:r>
              <a:rPr lang="ru-RU" sz="1100" dirty="0" smtClean="0">
                <a:latin typeface="Constantia" panose="02030602050306030303" pitchFamily="18" charset="0"/>
              </a:rPr>
              <a:t>И</a:t>
            </a:r>
            <a:r>
              <a:rPr lang="ru-RU" sz="1100" dirty="0">
                <a:latin typeface="Constantia" panose="02030602050306030303" pitchFamily="18" charset="0"/>
              </a:rPr>
              <a:t>, конечно, у Юрия Шарыпова были хорошие, здоровые амбиции. Его быстро приняли на работу шофером в автотранспортный комбинат </a:t>
            </a:r>
            <a:r>
              <a:rPr lang="ru-RU" sz="1100" dirty="0" err="1">
                <a:latin typeface="Constantia" panose="02030602050306030303" pitchFamily="18" charset="0"/>
              </a:rPr>
              <a:t>Братскгэсстроя</a:t>
            </a:r>
            <a:r>
              <a:rPr lang="ru-RU" sz="1100" dirty="0">
                <a:latin typeface="Constantia" panose="02030602050306030303" pitchFamily="18" charset="0"/>
              </a:rPr>
              <a:t>. Но его устраивал как минимум </a:t>
            </a:r>
            <a:r>
              <a:rPr lang="ru-RU" sz="1100" dirty="0" smtClean="0">
                <a:latin typeface="Constantia" panose="02030602050306030303" pitchFamily="18" charset="0"/>
              </a:rPr>
              <a:t>«КрАЗ» </a:t>
            </a:r>
            <a:r>
              <a:rPr lang="ru-RU" sz="1100" dirty="0">
                <a:latin typeface="Constantia" panose="02030602050306030303" pitchFamily="18" charset="0"/>
              </a:rPr>
              <a:t>– ни больше ни меньше. На </a:t>
            </a:r>
            <a:r>
              <a:rPr lang="ru-RU" sz="1100" dirty="0" smtClean="0">
                <a:latin typeface="Constantia" panose="02030602050306030303" pitchFamily="18" charset="0"/>
              </a:rPr>
              <a:t>«</a:t>
            </a:r>
            <a:r>
              <a:rPr lang="ru-RU" sz="1100" dirty="0" err="1" smtClean="0">
                <a:latin typeface="Constantia" panose="02030602050306030303" pitchFamily="18" charset="0"/>
              </a:rPr>
              <a:t>ЗИЛы</a:t>
            </a:r>
            <a:r>
              <a:rPr lang="ru-RU" sz="1100" dirty="0">
                <a:latin typeface="Constantia" panose="02030602050306030303" pitchFamily="18" charset="0"/>
              </a:rPr>
              <a:t>» он даже не смотрел. Однако для того, чтобы добиться поставленной цели, ему предстояло как следует потрудиться в </a:t>
            </a:r>
            <a:r>
              <a:rPr lang="ru-RU" sz="1100" dirty="0" err="1">
                <a:latin typeface="Constantia" panose="02030602050306030303" pitchFamily="18" charset="0"/>
              </a:rPr>
              <a:t>автослесарной</a:t>
            </a:r>
            <a:r>
              <a:rPr lang="ru-RU" sz="1100" dirty="0">
                <a:latin typeface="Constantia" panose="02030602050306030303" pitchFamily="18" charset="0"/>
              </a:rPr>
              <a:t> мастерской. Это была отличная практика для будущего профессионального водителя, который начинал свою трудовую биографию на котловане БЛПК, а позже и на строительстве других заводов и Усть-Илимской ГЭС. Так получилось, что Юрий Шарыпов всегда был в центре внимания, всегда вокруг него кипела жизнь. Спустя четыре года, в 1965-м, его не случайно назначили бригадиром водителей. Заглядывая в будущее, скажем, что через пятнадцать лет он уже стал начальником РММ, а в 1986 году его «забрали» в </a:t>
            </a:r>
            <a:r>
              <a:rPr lang="ru-RU" sz="1100" dirty="0" smtClean="0">
                <a:latin typeface="Constantia" panose="02030602050306030303" pitchFamily="18" charset="0"/>
              </a:rPr>
              <a:t>колледж. </a:t>
            </a:r>
          </a:p>
          <a:p>
            <a:pPr indent="180975" algn="just"/>
            <a:r>
              <a:rPr lang="ru-RU" sz="1100" dirty="0">
                <a:latin typeface="Constantia" panose="02030602050306030303" pitchFamily="18" charset="0"/>
              </a:rPr>
              <a:t>Юрий Шарыпов не только передовик производства в прошлом и мастер производственного обучения в колледже сейчас, он еще и талантливый исполнитель-вокалист – творческий человек. </a:t>
            </a:r>
            <a:r>
              <a:rPr lang="ru-RU" sz="1100" dirty="0" smtClean="0">
                <a:latin typeface="Constantia" panose="02030602050306030303" pitchFamily="18" charset="0"/>
              </a:rPr>
              <a:t>В </a:t>
            </a:r>
            <a:r>
              <a:rPr lang="ru-RU" sz="1100" dirty="0">
                <a:latin typeface="Constantia" panose="02030602050306030303" pitchFamily="18" charset="0"/>
              </a:rPr>
              <a:t>шестидесятые годы большое значение придавалось общественной работе. Активистами были почти все – занимались спортом, выполняли комсомольские поручения, обязательно записывались в художественную самодеятельность. Кто-то от общественной работы со временем отходил, а Юрий Андреевич свою заинтересованность ко всему, что происходит в городе, не потерял и сейчас. Позже многое в его жизни еще случалось. </a:t>
            </a:r>
            <a:endParaRPr lang="ru-RU" sz="1100" dirty="0" smtClean="0">
              <a:latin typeface="Constantia" panose="02030602050306030303" pitchFamily="18" charset="0"/>
            </a:endParaRPr>
          </a:p>
          <a:p>
            <a:pPr indent="180975" algn="just"/>
            <a:r>
              <a:rPr lang="ru-RU" sz="1100" dirty="0" smtClean="0">
                <a:latin typeface="Constantia" panose="02030602050306030303" pitchFamily="18" charset="0"/>
              </a:rPr>
              <a:t>В </a:t>
            </a:r>
            <a:r>
              <a:rPr lang="ru-RU" sz="1100" dirty="0">
                <a:latin typeface="Constantia" panose="02030602050306030303" pitchFamily="18" charset="0"/>
              </a:rPr>
              <a:t>середине восьмидесятых на работу высококвалифицированным специалистом в профессиональное училище его пригласил давний друг и бывший коллега Анатолий </a:t>
            </a:r>
            <a:r>
              <a:rPr lang="ru-RU" sz="1100" dirty="0" err="1">
                <a:latin typeface="Constantia" panose="02030602050306030303" pitchFamily="18" charset="0"/>
              </a:rPr>
              <a:t>Шпет</a:t>
            </a:r>
            <a:r>
              <a:rPr lang="ru-RU" sz="1100" dirty="0">
                <a:latin typeface="Constantia" panose="02030602050306030303" pitchFamily="18" charset="0"/>
              </a:rPr>
              <a:t>. И с тех пор он остается наставником и учителем для тех, кого называют «золотые руки» на производстве. А вообще если бы судьба распорядилась немного по-другому, то быть бы сейчас Юрию Андреевичу вокалистом на больших сценах. Его вокальные данные заметила еще в конце пятидесятых годов художественный руководитель Дворца культуры при воинской части, где он служил, и написала для него рекомендательное письмо своей маме — профессору Ленинградской консерватории. Кстати, свой первый диплом лауреата, которым он и до сих пор гордится, Юрий Шарыпов получил тогда же на одном из смотров воинских частей в Ташкенте. Он спел тогда арию «Сусанин</a:t>
            </a:r>
            <a:r>
              <a:rPr lang="ru-RU" sz="1100" dirty="0" smtClean="0">
                <a:latin typeface="Constantia" panose="02030602050306030303" pitchFamily="18" charset="0"/>
              </a:rPr>
              <a:t>».</a:t>
            </a:r>
            <a:r>
              <a:rPr lang="ru-RU" sz="1100" dirty="0">
                <a:latin typeface="Constantia" panose="02030602050306030303" pitchFamily="18" charset="0"/>
              </a:rPr>
              <a:t> Кстати, вокальный талант привел к тому, что в девяностые годы Юрия Шарыпова пригласили в Америку на «Игры доброй воли». В США он был дважды. И оба раза вспоминает с теплотой. Это были необыкновенные путешествия</a:t>
            </a:r>
            <a:r>
              <a:rPr lang="ru-RU" sz="1100" dirty="0" smtClean="0">
                <a:latin typeface="Constantia" panose="02030602050306030303" pitchFamily="18" charset="0"/>
              </a:rPr>
              <a:t>.</a:t>
            </a:r>
          </a:p>
          <a:p>
            <a:pPr indent="180975" algn="just"/>
            <a:r>
              <a:rPr lang="ru-RU" sz="1100" dirty="0" smtClean="0">
                <a:latin typeface="Constantia" panose="02030602050306030303" pitchFamily="18" charset="0"/>
              </a:rPr>
              <a:t>Это </a:t>
            </a:r>
            <a:r>
              <a:rPr lang="ru-RU" sz="1100" dirty="0">
                <a:latin typeface="Constantia" panose="02030602050306030303" pitchFamily="18" charset="0"/>
              </a:rPr>
              <a:t>педагог с активной жизненной позицией, сохранивший оптимизм, молодость, доброту и щедрость души. Его авторитет у сотрудников и студентов колледжа </a:t>
            </a:r>
            <a:r>
              <a:rPr lang="ru-RU" sz="1100" dirty="0" smtClean="0">
                <a:latin typeface="Constantia" panose="02030602050306030303" pitchFamily="18" charset="0"/>
              </a:rPr>
              <a:t>безграничен. </a:t>
            </a:r>
            <a:endParaRPr lang="ru-RU" sz="1100" dirty="0">
              <a:latin typeface="Constantia" panose="02030602050306030303" pitchFamily="18" charset="0"/>
            </a:endParaRPr>
          </a:p>
          <a:p>
            <a:pPr indent="180975" algn="just"/>
            <a:endParaRPr lang="ru-RU" sz="1100" dirty="0">
              <a:latin typeface="Constantia" panose="02030602050306030303" pitchFamily="18" charset="0"/>
            </a:endParaRPr>
          </a:p>
          <a:p>
            <a:pPr indent="180975" algn="just"/>
            <a:endParaRPr lang="ru-RU" sz="1100" dirty="0">
              <a:latin typeface="Constantia" panose="02030602050306030303" pitchFamily="18" charset="0"/>
            </a:endParaRPr>
          </a:p>
          <a:p>
            <a:pPr indent="180975" algn="just"/>
            <a:endParaRPr lang="ru-RU" sz="1100" dirty="0">
              <a:latin typeface="Constantia" panose="02030602050306030303" pitchFamily="18" charset="0"/>
            </a:endParaRPr>
          </a:p>
          <a:p>
            <a:pPr algn="just"/>
            <a:endParaRPr lang="ru-RU" sz="1100" dirty="0">
              <a:latin typeface="Constantia" panose="02030602050306030303" pitchFamily="18" charset="0"/>
            </a:endParaRPr>
          </a:p>
          <a:p>
            <a:pPr algn="just"/>
            <a:endParaRPr lang="ru-RU" sz="11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12323" y="961618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6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7204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4864" y="2432720"/>
            <a:ext cx="4722681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FF0000"/>
                </a:solidFill>
                <a:latin typeface="Constantia" panose="02030602050306030303" pitchFamily="18" charset="0"/>
              </a:rPr>
              <a:t>Алла </a:t>
            </a:r>
            <a:r>
              <a:rPr lang="ru-RU" sz="11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Эдуардовна </a:t>
            </a:r>
            <a:r>
              <a:rPr lang="ru-RU" sz="1100" b="1" dirty="0" err="1" smtClean="0">
                <a:solidFill>
                  <a:srgbClr val="FF0000"/>
                </a:solidFill>
                <a:latin typeface="Constantia" panose="02030602050306030303" pitchFamily="18" charset="0"/>
              </a:rPr>
              <a:t>Ишкова</a:t>
            </a:r>
            <a:r>
              <a:rPr lang="ru-RU" sz="1100" b="1" dirty="0">
                <a:solidFill>
                  <a:srgbClr val="FF0000"/>
                </a:solidFill>
                <a:latin typeface="Constantia" panose="02030602050306030303" pitchFamily="18" charset="0"/>
              </a:rPr>
              <a:t>, директор Братского политехнического колледжа:</a:t>
            </a:r>
            <a:r>
              <a:rPr lang="ru-RU" sz="1100" dirty="0">
                <a:latin typeface="Constantia" panose="02030602050306030303" pitchFamily="18" charset="0"/>
              </a:rPr>
              <a:t> </a:t>
            </a:r>
            <a:endParaRPr lang="ru-RU" sz="1100" dirty="0" smtClean="0">
              <a:latin typeface="Constantia" panose="02030602050306030303" pitchFamily="18" charset="0"/>
            </a:endParaRPr>
          </a:p>
          <a:p>
            <a:pPr indent="180975" algn="just"/>
            <a:r>
              <a:rPr lang="ru-RU" sz="1100" dirty="0" smtClean="0">
                <a:latin typeface="Constantia" panose="02030602050306030303" pitchFamily="18" charset="0"/>
              </a:rPr>
              <a:t>– </a:t>
            </a:r>
            <a:r>
              <a:rPr lang="ru-RU" sz="1100" dirty="0">
                <a:latin typeface="Constantia" panose="02030602050306030303" pitchFamily="18" charset="0"/>
              </a:rPr>
              <a:t>Юрий Андреевич – уникальный человек. Сегодня людей с таким стажем и опытом работы в профессиональном образовании очень мало. Отличительная черта его в том, что он человек очень активный, позитивный и умеет своим примером мотивировать людей на хорошие деяния. Его сила и задор вызывают удивление и восхищение. </a:t>
            </a:r>
            <a:r>
              <a:rPr lang="ru-RU" sz="1100" dirty="0" smtClean="0">
                <a:latin typeface="Constantia" panose="02030602050306030303" pitchFamily="18" charset="0"/>
              </a:rPr>
              <a:t>Это </a:t>
            </a:r>
            <a:r>
              <a:rPr lang="ru-RU" sz="1100" dirty="0">
                <a:latin typeface="Constantia" panose="02030602050306030303" pitchFamily="18" charset="0"/>
              </a:rPr>
              <a:t>замечательный наставник для молодежи. </a:t>
            </a:r>
            <a:r>
              <a:rPr lang="ru-RU" sz="1100" dirty="0" smtClean="0">
                <a:latin typeface="Constantia" panose="02030602050306030303" pitchFamily="18" charset="0"/>
              </a:rPr>
              <a:t>Практически всю свою жизнь посвятил обучению и воспитанию подрастающего поколения. Я </a:t>
            </a:r>
            <a:r>
              <a:rPr lang="ru-RU" sz="1100" dirty="0">
                <a:latin typeface="Constantia" panose="02030602050306030303" pitchFamily="18" charset="0"/>
              </a:rPr>
              <a:t>знаю Юрия Андреевича с 1998 года, и все эти годы не перестаю удивляться, как он умеет наслаждаться работой. Для него не существует рамок рабочего дня. Абсолютно к любому делу он относится со всей ответственностью и доводит его до конца. Покоряет его способность адекватно оценивать любую, даже отрицательную ситуацию и с честью из нее выходить. </a:t>
            </a:r>
            <a:endParaRPr lang="ru-RU" sz="1100" dirty="0" smtClean="0">
              <a:latin typeface="Constantia" panose="02030602050306030303" pitchFamily="18" charset="0"/>
            </a:endParaRPr>
          </a:p>
          <a:p>
            <a:pPr indent="180975"/>
            <a:r>
              <a:rPr lang="ru-RU" sz="1100" dirty="0" smtClean="0">
                <a:latin typeface="Constantia" panose="02030602050306030303" pitchFamily="18" charset="0"/>
              </a:rPr>
              <a:t>Мы </a:t>
            </a:r>
            <a:r>
              <a:rPr lang="ru-RU" sz="1100" dirty="0">
                <a:latin typeface="Constantia" panose="02030602050306030303" pitchFamily="18" charset="0"/>
              </a:rPr>
              <a:t>гордимся, что в нашем коллективе работает такой замечательный человек. </a:t>
            </a:r>
            <a:r>
              <a:rPr lang="ru-RU" sz="1100" dirty="0" smtClean="0">
                <a:latin typeface="Constantia" panose="02030602050306030303" pitchFamily="18" charset="0"/>
              </a:rPr>
              <a:t>Желаем </a:t>
            </a:r>
            <a:r>
              <a:rPr lang="ru-RU" sz="1100" dirty="0">
                <a:latin typeface="Constantia" panose="02030602050306030303" pitchFamily="18" charset="0"/>
              </a:rPr>
              <a:t>Юрию </a:t>
            </a:r>
            <a:r>
              <a:rPr lang="ru-RU" sz="1100" dirty="0" smtClean="0">
                <a:latin typeface="Constantia" panose="02030602050306030303" pitchFamily="18" charset="0"/>
              </a:rPr>
              <a:t>Андреевичу </a:t>
            </a:r>
            <a:r>
              <a:rPr lang="ru-RU" sz="1100" dirty="0">
                <a:latin typeface="Constantia" panose="02030602050306030303" pitchFamily="18" charset="0"/>
              </a:rPr>
              <a:t>неиссякаемой энергии, сибирского </a:t>
            </a:r>
            <a:r>
              <a:rPr lang="ru-RU" sz="1100" dirty="0" smtClean="0">
                <a:latin typeface="Constantia" panose="02030602050306030303" pitchFamily="18" charset="0"/>
              </a:rPr>
              <a:t>здоровья, благополуч</a:t>
            </a:r>
            <a:r>
              <a:rPr lang="ru-RU" sz="1200" dirty="0" smtClean="0">
                <a:latin typeface="Constantia" panose="02030602050306030303" pitchFamily="18" charset="0"/>
              </a:rPr>
              <a:t>ия</a:t>
            </a:r>
            <a:r>
              <a:rPr lang="ru-RU" sz="1200" dirty="0">
                <a:latin typeface="Constantia" panose="02030602050306030303" pitchFamily="18" charset="0"/>
              </a:rPr>
              <a:t>, профессиональных успехов </a:t>
            </a:r>
            <a:r>
              <a:rPr lang="ru-RU" sz="1200" dirty="0" smtClean="0">
                <a:latin typeface="Constantia" panose="02030602050306030303" pitchFamily="18" charset="0"/>
              </a:rPr>
              <a:t>в трудовой </a:t>
            </a:r>
            <a:r>
              <a:rPr lang="ru-RU" sz="1200" dirty="0">
                <a:latin typeface="Constantia" panose="02030602050306030303" pitchFamily="18" charset="0"/>
              </a:rPr>
              <a:t>деятельности! </a:t>
            </a:r>
            <a:br>
              <a:rPr lang="ru-RU" sz="1200" dirty="0">
                <a:latin typeface="Constantia" panose="02030602050306030303" pitchFamily="18" charset="0"/>
              </a:rPr>
            </a:br>
            <a:endParaRPr lang="ru-RU" sz="1200" dirty="0">
              <a:latin typeface="Constantia" panose="02030602050306030303" pitchFamily="18" charset="0"/>
            </a:endParaRPr>
          </a:p>
        </p:txBody>
      </p:sp>
      <p:pic>
        <p:nvPicPr>
          <p:cNvPr id="2050" name="Picture 2" descr="C:\Users\User\AppData\Local\Temp\Rar$DIa0.953\20190517_16132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444" t="35185" r="27778" b="20371"/>
          <a:stretch/>
        </p:blipFill>
        <p:spPr bwMode="auto">
          <a:xfrm>
            <a:off x="3649668" y="-2952"/>
            <a:ext cx="3277877" cy="25541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AppData\Local\Temp\Rar$DIa0.686\20190517_15544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5" t="8413" r="14256" b="19535"/>
          <a:stretch/>
        </p:blipFill>
        <p:spPr bwMode="auto">
          <a:xfrm>
            <a:off x="4498398" y="5979582"/>
            <a:ext cx="2359602" cy="27688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AppData\Local\Temp\Rar$DIa0.614\20190517_15525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01" t="19815" r="3216" b="12592"/>
          <a:stretch/>
        </p:blipFill>
        <p:spPr bwMode="auto">
          <a:xfrm>
            <a:off x="0" y="469473"/>
            <a:ext cx="3768055" cy="20303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527" y="-47884"/>
            <a:ext cx="3429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Constantia" panose="02030602050306030303" pitchFamily="18" charset="0"/>
              </a:rPr>
              <a:t>НАШИ ЛЮБИМЫЕ </a:t>
            </a:r>
            <a:r>
              <a:rPr lang="ru-RU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МАСТЕРА (продолжение)</a:t>
            </a:r>
            <a:endParaRPr lang="ru-RU" b="1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9290" y="481746"/>
            <a:ext cx="3229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Constantia" panose="02030602050306030303" pitchFamily="18" charset="0"/>
              </a:rPr>
              <a:t>Шарыпов Юрий </a:t>
            </a:r>
            <a:r>
              <a:rPr lang="ru-RU" b="1" dirty="0" err="1">
                <a:solidFill>
                  <a:srgbClr val="FF0000"/>
                </a:solidFill>
                <a:latin typeface="Constantia" panose="02030602050306030303" pitchFamily="18" charset="0"/>
              </a:rPr>
              <a:t>Андревич</a:t>
            </a:r>
            <a:endParaRPr lang="ru-RU" dirty="0"/>
          </a:p>
        </p:txBody>
      </p:sp>
      <p:pic>
        <p:nvPicPr>
          <p:cNvPr id="2054" name="Picture 6" descr="C:\Users\User\AppData\Local\Temp\Rar$DIa0.068\20190517_15393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8" t="30000" r="27917" b="29375"/>
          <a:stretch/>
        </p:blipFill>
        <p:spPr bwMode="auto">
          <a:xfrm>
            <a:off x="1" y="2412529"/>
            <a:ext cx="2334238" cy="34352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78749" y="5673080"/>
            <a:ext cx="4731885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>
                <a:solidFill>
                  <a:srgbClr val="FF0000"/>
                </a:solidFill>
                <a:latin typeface="Constantia" panose="02030602050306030303" pitchFamily="18" charset="0"/>
              </a:rPr>
              <a:t>Татьяна </a:t>
            </a:r>
            <a:r>
              <a:rPr lang="ru-RU" sz="11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Ивановна </a:t>
            </a:r>
            <a:r>
              <a:rPr lang="ru-RU" sz="1100" b="1" dirty="0" err="1" smtClean="0">
                <a:solidFill>
                  <a:srgbClr val="FF0000"/>
                </a:solidFill>
                <a:latin typeface="Constantia" panose="02030602050306030303" pitchFamily="18" charset="0"/>
              </a:rPr>
              <a:t>Ведерникова,главный</a:t>
            </a:r>
            <a:r>
              <a:rPr lang="ru-RU" sz="11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  <a:r>
              <a:rPr lang="ru-RU" sz="1100" b="1" dirty="0">
                <a:solidFill>
                  <a:srgbClr val="FF0000"/>
                </a:solidFill>
                <a:latin typeface="Constantia" panose="02030602050306030303" pitchFamily="18" charset="0"/>
              </a:rPr>
              <a:t>бухгалтер колледжа:</a:t>
            </a:r>
            <a:r>
              <a:rPr lang="ru-RU" sz="1100" dirty="0">
                <a:solidFill>
                  <a:srgbClr val="FF0000"/>
                </a:solidFill>
                <a:latin typeface="Constantia" panose="02030602050306030303" pitchFamily="18" charset="0"/>
              </a:rPr>
              <a:t> </a:t>
            </a:r>
            <a:br>
              <a:rPr lang="ru-RU" sz="1100" dirty="0">
                <a:solidFill>
                  <a:srgbClr val="FF0000"/>
                </a:solidFill>
                <a:latin typeface="Constantia" panose="02030602050306030303" pitchFamily="18" charset="0"/>
              </a:rPr>
            </a:br>
            <a:r>
              <a:rPr lang="ru-RU" sz="11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    </a:t>
            </a:r>
            <a:r>
              <a:rPr lang="ru-RU" sz="1100" dirty="0" smtClean="0">
                <a:latin typeface="Constantia" panose="02030602050306030303" pitchFamily="18" charset="0"/>
              </a:rPr>
              <a:t>– </a:t>
            </a:r>
            <a:r>
              <a:rPr lang="ru-RU" sz="1100" dirty="0">
                <a:latin typeface="Constantia" panose="02030602050306030303" pitchFamily="18" charset="0"/>
              </a:rPr>
              <a:t>С Юрием Андреевичем я знакома с 1986 года. Когда была секретарем учебной части, он постоянно обращался ко мне с какими-то вопросами. В своей работе мастера он показал себя как </a:t>
            </a:r>
            <a:r>
              <a:rPr lang="ru-RU" sz="1100" dirty="0" smtClean="0">
                <a:latin typeface="Constantia" panose="02030602050306030303" pitchFamily="18" charset="0"/>
              </a:rPr>
              <a:t>высококвалифицированный </a:t>
            </a:r>
            <a:r>
              <a:rPr lang="ru-RU" sz="1100" dirty="0">
                <a:latin typeface="Constantia" panose="02030602050306030303" pitchFamily="18" charset="0"/>
              </a:rPr>
              <a:t>специалист. Он по-отечески относился к детям. Учащиеся так и называли его: «Наш </a:t>
            </a:r>
            <a:r>
              <a:rPr lang="ru-RU" sz="1100" dirty="0" err="1">
                <a:latin typeface="Constantia" panose="02030602050306030303" pitchFamily="18" charset="0"/>
              </a:rPr>
              <a:t>батяня</a:t>
            </a:r>
            <a:r>
              <a:rPr lang="ru-RU" sz="1100" dirty="0">
                <a:latin typeface="Constantia" panose="02030602050306030303" pitchFamily="18" charset="0"/>
              </a:rPr>
              <a:t>». Сколько выпускников было у него за эти годы, и все его помнят, уважают, встречая в городе, с удовольствием общаются. И он, безусловно, интересуется, как сложились их судьбы. И в должности старшего мастера он с любовью, нежностью и в то же время твердостью и решительностью относится к своим воспитанникам, душой болеет за каждого. Он очень тщательно подходит к выбору профессии подростком, старается каждому привить профессиональные навыки, с волнением переживает, когда ребенок выходит на защиту диплома, стремясь представить его квалификационной комиссии как будущего профессионала своего дела. А когда студенты проходят производственную практику, он практически каждого проверяет на </a:t>
            </a:r>
            <a:r>
              <a:rPr lang="ru-RU" sz="1100" dirty="0" smtClean="0">
                <a:latin typeface="Constantia" panose="02030602050306030303" pitchFamily="18" charset="0"/>
              </a:rPr>
              <a:t>рабочем месте</a:t>
            </a:r>
            <a:r>
              <a:rPr lang="ru-RU" sz="1100" dirty="0">
                <a:latin typeface="Constantia" panose="02030602050306030303" pitchFamily="18" charset="0"/>
              </a:rPr>
              <a:t>. </a:t>
            </a:r>
            <a:br>
              <a:rPr lang="ru-RU" sz="1100" dirty="0">
                <a:latin typeface="Constantia" panose="02030602050306030303" pitchFamily="18" charset="0"/>
              </a:rPr>
            </a:br>
            <a:r>
              <a:rPr lang="ru-RU" sz="1100" dirty="0" smtClean="0">
                <a:latin typeface="Constantia" panose="02030602050306030303" pitchFamily="18" charset="0"/>
              </a:rPr>
              <a:t>    Иногда </a:t>
            </a:r>
            <a:r>
              <a:rPr lang="ru-RU" sz="1100" dirty="0">
                <a:latin typeface="Constantia" panose="02030602050306030303" pitchFamily="18" charset="0"/>
              </a:rPr>
              <a:t>ловишь себя на мысли – может, пора уходить. Но посмотришь на него – бодрого, энергичного – и снова хочется работать</a:t>
            </a:r>
            <a:r>
              <a:rPr lang="ru-RU" sz="1100" dirty="0" smtClean="0">
                <a:latin typeface="Constantia" panose="02030602050306030303" pitchFamily="18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8749" y="9201472"/>
            <a:ext cx="6955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975" algn="just"/>
            <a:r>
              <a:rPr lang="ru-RU" sz="1200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Пресс-центр газеты «ЛИГА» присоединяется ко всем поздравлениям и желает  Юрию Андреевичу бодрости духа и такого же оптимизма ещё на долгие годы!</a:t>
            </a:r>
            <a:endParaRPr lang="ru-RU" sz="1200" b="1" dirty="0">
              <a:solidFill>
                <a:srgbClr val="C00000"/>
              </a:solidFill>
              <a:latin typeface="Constantia" panose="02030602050306030303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74940" y="953666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7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2405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9392" y="0"/>
            <a:ext cx="7040388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ПСИХОЛОГИЧЕСКИЕ ЗАМЕТКИ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Психологическое </a:t>
            </a:r>
            <a:r>
              <a:rPr lang="ru-RU" b="1" dirty="0">
                <a:solidFill>
                  <a:srgbClr val="C00000"/>
                </a:solidFill>
                <a:latin typeface="Constantia" panose="02030602050306030303" pitchFamily="18" charset="0"/>
              </a:rPr>
              <a:t>влияние компании в студенческой среде</a:t>
            </a:r>
            <a:endParaRPr lang="ru-RU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indent="180975" algn="just"/>
            <a:r>
              <a:rPr lang="ru-RU" sz="1300" dirty="0">
                <a:latin typeface="Constantia" panose="02030602050306030303" pitchFamily="18" charset="0"/>
              </a:rPr>
              <a:t>Психологическое влияние – это воздействие на состояние, мысли, чувства и действие другого человека с помощью исключительно психологических средств, представлением ему прав и времени отвечать на это воздействие.</a:t>
            </a:r>
          </a:p>
          <a:p>
            <a:pPr indent="180975" algn="just"/>
            <a:r>
              <a:rPr lang="ru-RU" sz="1300" dirty="0">
                <a:latin typeface="Constantia" panose="02030602050306030303" pitchFamily="18" charset="0"/>
              </a:rPr>
              <a:t>Существует три вида психологического влияния: варварские методы, манипуляция, цивилизованные методы.</a:t>
            </a:r>
          </a:p>
          <a:p>
            <a:pPr indent="180975" algn="just"/>
            <a:r>
              <a:rPr lang="ru-RU" sz="1300" dirty="0" smtClean="0">
                <a:latin typeface="Constantia" panose="02030602050306030303" pitchFamily="18" charset="0"/>
              </a:rPr>
              <a:t>Чаще </a:t>
            </a:r>
            <a:r>
              <a:rPr lang="ru-RU" sz="1300" dirty="0">
                <a:latin typeface="Constantia" panose="02030602050306030303" pitchFamily="18" charset="0"/>
              </a:rPr>
              <a:t>всего применяется метод манипуляции. Что такое манипуляция?</a:t>
            </a:r>
          </a:p>
          <a:p>
            <a:pPr indent="180975" algn="just"/>
            <a:r>
              <a:rPr lang="ru-RU" sz="1300" b="1" dirty="0">
                <a:solidFill>
                  <a:srgbClr val="0000CC"/>
                </a:solidFill>
                <a:latin typeface="Constantia" panose="02030602050306030303" pitchFamily="18" charset="0"/>
              </a:rPr>
              <a:t>Манипуляция</a:t>
            </a:r>
            <a:r>
              <a:rPr lang="ru-RU" sz="1300" dirty="0">
                <a:latin typeface="Constantia" panose="02030602050306030303" pitchFamily="18" charset="0"/>
              </a:rPr>
              <a:t> – это стремление побудить человека сделать то, что противоречит его интересам, </a:t>
            </a:r>
            <a:r>
              <a:rPr lang="ru-RU" sz="1300" dirty="0" smtClean="0">
                <a:latin typeface="Constantia" panose="02030602050306030303" pitchFamily="18" charset="0"/>
              </a:rPr>
              <a:t>но соответствует </a:t>
            </a:r>
            <a:r>
              <a:rPr lang="ru-RU" sz="1300" dirty="0">
                <a:latin typeface="Constantia" panose="02030602050306030303" pitchFamily="18" charset="0"/>
              </a:rPr>
              <a:t>интересам манипулятора. </a:t>
            </a:r>
            <a:endParaRPr lang="ru-RU" sz="1300" dirty="0" smtClean="0">
              <a:latin typeface="Constantia" panose="02030602050306030303" pitchFamily="18" charset="0"/>
            </a:endParaRPr>
          </a:p>
          <a:p>
            <a:pPr indent="180975" algn="just"/>
            <a:r>
              <a:rPr lang="ru-RU" sz="1300" dirty="0" smtClean="0">
                <a:latin typeface="Constantia" panose="02030602050306030303" pitchFamily="18" charset="0"/>
              </a:rPr>
              <a:t>Человек</a:t>
            </a:r>
            <a:r>
              <a:rPr lang="ru-RU" sz="1300" dirty="0">
                <a:latin typeface="Constantia" panose="02030602050306030303" pitchFamily="18" charset="0"/>
              </a:rPr>
              <a:t>, над которым совершается манипуляция может не понять, что происходит, а в конце появится не совсем приятный привкус. Однако есть примеры манипуляций, которые выгодны для двух сторон. Например, внучка жалуется бабушке, как ей много задали в школе, да еще и фартук сшить нужно. Бабушка жалеет внучку и соглашается помочь внучке  и сшить фартук. Почему это манипуляция? Внучка не просит открыто бабушку сшить фартук, она создает всю грусть события и как же ей бедной тяжело. Бабушка чтобы выглядеть в глазах внучки спасительницей и </a:t>
            </a:r>
            <a:r>
              <a:rPr lang="ru-RU" sz="1300" dirty="0" smtClean="0">
                <a:latin typeface="Constantia" panose="02030602050306030303" pitchFamily="18" charset="0"/>
              </a:rPr>
              <a:t>показать </a:t>
            </a:r>
            <a:r>
              <a:rPr lang="ru-RU" sz="1300" dirty="0">
                <a:latin typeface="Constantia" panose="02030602050306030303" pitchFamily="18" charset="0"/>
              </a:rPr>
              <a:t>невестке кто самый заботливый. В этом примере все выигрывают</a:t>
            </a:r>
            <a:r>
              <a:rPr lang="ru-RU" sz="1300" dirty="0" smtClean="0">
                <a:latin typeface="Constantia" panose="02030602050306030303" pitchFamily="18" charset="0"/>
              </a:rPr>
              <a:t>.</a:t>
            </a:r>
          </a:p>
          <a:p>
            <a:pPr indent="180975" algn="just"/>
            <a:r>
              <a:rPr lang="ru-RU" sz="1300" dirty="0">
                <a:latin typeface="Constantia" panose="02030602050306030303" pitchFamily="18" charset="0"/>
              </a:rPr>
              <a:t>В студенческой среде </a:t>
            </a:r>
            <a:r>
              <a:rPr lang="ru-RU" sz="1300" dirty="0" smtClean="0">
                <a:latin typeface="Constantia" panose="02030602050306030303" pitchFamily="18" charset="0"/>
              </a:rPr>
              <a:t>молодежь может так </a:t>
            </a:r>
            <a:r>
              <a:rPr lang="ru-RU" sz="1300" dirty="0">
                <a:latin typeface="Constantia" panose="02030602050306030303" pitchFamily="18" charset="0"/>
              </a:rPr>
              <a:t>же </a:t>
            </a:r>
            <a:r>
              <a:rPr lang="ru-RU" sz="1300" dirty="0" smtClean="0">
                <a:latin typeface="Constantia" panose="02030602050306030303" pitchFamily="18" charset="0"/>
              </a:rPr>
              <a:t>оказывать </a:t>
            </a:r>
            <a:r>
              <a:rPr lang="ru-RU" sz="1300" dirty="0">
                <a:latin typeface="Constantia" panose="02030602050306030303" pitchFamily="18" charset="0"/>
              </a:rPr>
              <a:t>влияние друг на друга. И под психологическим воздействием могут совершаться поступки, о которых можно в дальнейшем сожалеть.</a:t>
            </a:r>
          </a:p>
          <a:p>
            <a:pPr indent="180975" algn="just"/>
            <a:r>
              <a:rPr lang="ru-RU" sz="1300" dirty="0">
                <a:latin typeface="Constantia" panose="02030602050306030303" pitchFamily="18" charset="0"/>
              </a:rPr>
              <a:t>Рассмотрим на примере. Летом молодые люди собрались провести время в тесной </a:t>
            </a:r>
            <a:r>
              <a:rPr lang="ru-RU" sz="1300" dirty="0" smtClean="0">
                <a:latin typeface="Constantia" panose="02030602050306030303" pitchFamily="18" charset="0"/>
              </a:rPr>
              <a:t>компании. </a:t>
            </a:r>
            <a:r>
              <a:rPr lang="ru-RU" sz="1300" dirty="0">
                <a:latin typeface="Constantia" panose="02030602050306030303" pitchFamily="18" charset="0"/>
              </a:rPr>
              <a:t>Между двумя студентами завязался диалог. Один из студентов начал спорить, что второй не сможет съесть шоколадку на территории магазина, не заплатив за нее. Второй, чтобы не показаться слабым в глазах понравившейся </a:t>
            </a:r>
            <a:r>
              <a:rPr lang="ru-RU" sz="1300" dirty="0" smtClean="0">
                <a:latin typeface="Constantia" panose="02030602050306030303" pitchFamily="18" charset="0"/>
              </a:rPr>
              <a:t>девушки, </a:t>
            </a:r>
            <a:r>
              <a:rPr lang="ru-RU" sz="1300" dirty="0">
                <a:latin typeface="Constantia" panose="02030602050306030303" pitchFamily="18" charset="0"/>
              </a:rPr>
              <a:t>соглашается на спор. В результате поспорившего студента задержала охрана и передала органам полиции. Ему назначается наказание в виде Ст. 7.27 КоАП (кодекс об административных </a:t>
            </a:r>
            <a:r>
              <a:rPr lang="ru-RU" sz="1300" dirty="0" smtClean="0">
                <a:latin typeface="Constantia" panose="02030602050306030303" pitchFamily="18" charset="0"/>
              </a:rPr>
              <a:t>правонарушениях).</a:t>
            </a:r>
            <a:endParaRPr lang="ru-RU" sz="1300" dirty="0">
              <a:latin typeface="Constantia" panose="02030602050306030303" pitchFamily="18" charset="0"/>
            </a:endParaRPr>
          </a:p>
          <a:p>
            <a:pPr indent="180975" algn="ctr"/>
            <a:r>
              <a:rPr lang="ru-RU" sz="1300" dirty="0" smtClean="0">
                <a:latin typeface="Constantia" panose="02030602050306030303" pitchFamily="18" charset="0"/>
              </a:rPr>
              <a:t>Иногда </a:t>
            </a:r>
            <a:r>
              <a:rPr lang="ru-RU" sz="1300" dirty="0">
                <a:latin typeface="Constantia" panose="02030602050306030303" pitchFamily="18" charset="0"/>
              </a:rPr>
              <a:t>мы не замечаем, как нами умело управляют и мы это позволяем с собой делать</a:t>
            </a:r>
            <a:r>
              <a:rPr lang="ru-RU" sz="1300" dirty="0" smtClean="0">
                <a:latin typeface="Constantia" panose="02030602050306030303" pitchFamily="18" charset="0"/>
              </a:rPr>
              <a:t>!</a:t>
            </a:r>
            <a:r>
              <a:rPr lang="ru-RU" sz="1300" dirty="0">
                <a:latin typeface="Constantia" panose="02030602050306030303" pitchFamily="18" charset="0"/>
              </a:rPr>
              <a:t> </a:t>
            </a:r>
            <a:r>
              <a:rPr lang="ru-RU" sz="1300" dirty="0">
                <a:solidFill>
                  <a:srgbClr val="C00000"/>
                </a:solidFill>
                <a:latin typeface="Constantia" panose="02030602050306030303" pitchFamily="18" charset="0"/>
              </a:rPr>
              <a:t>Уважаемые студенты будьте бдительны! </a:t>
            </a:r>
            <a:endParaRPr lang="ru-RU" sz="1300" dirty="0" smtClean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indent="180975" algn="just"/>
            <a:endParaRPr lang="ru-RU" sz="1400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indent="180975" algn="just"/>
            <a:endParaRPr lang="ru-RU" sz="1400" dirty="0">
              <a:latin typeface="Constantia" panose="02030602050306030303" pitchFamily="18" charset="0"/>
            </a:endParaRPr>
          </a:p>
        </p:txBody>
      </p:sp>
      <p:pic>
        <p:nvPicPr>
          <p:cNvPr id="3" name="Рисунок 2" descr="https://ds04.infourok.ru/uploads/ex/0152/000a7519-b0c2e2b5/640/img12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5" t="17924" r="10096" b="16880"/>
          <a:stretch/>
        </p:blipFill>
        <p:spPr bwMode="auto">
          <a:xfrm>
            <a:off x="1174651" y="6123781"/>
            <a:ext cx="4594225" cy="27813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84880" y="8881531"/>
            <a:ext cx="69814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FF0000"/>
                </a:solidFill>
                <a:latin typeface="Constantia" panose="02030602050306030303" pitchFamily="18" charset="0"/>
              </a:rPr>
              <a:t>Редактор и дизайнер</a:t>
            </a:r>
            <a:r>
              <a:rPr lang="ru-RU" sz="1200" dirty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  <a:r>
              <a:rPr lang="ru-RU" sz="1200" b="1" dirty="0" err="1">
                <a:latin typeface="Constantia" panose="02030602050306030303" pitchFamily="18" charset="0"/>
              </a:rPr>
              <a:t>Зубенкова</a:t>
            </a:r>
            <a:r>
              <a:rPr lang="ru-RU" sz="1200" b="1" dirty="0">
                <a:latin typeface="Constantia" panose="02030602050306030303" pitchFamily="18" charset="0"/>
              </a:rPr>
              <a:t> Нина Александровна </a:t>
            </a:r>
            <a:r>
              <a:rPr lang="ru-RU" sz="1200" dirty="0">
                <a:latin typeface="Constantia" panose="02030602050306030303" pitchFamily="18" charset="0"/>
              </a:rPr>
              <a:t>благодарит за помощь в предоставлении  материала и оформлении газеты команду Пресс-центра «ЛИГА»: </a:t>
            </a:r>
            <a:r>
              <a:rPr lang="ru-RU" sz="1200" dirty="0" err="1">
                <a:latin typeface="Constantia" panose="02030602050306030303" pitchFamily="18" charset="0"/>
              </a:rPr>
              <a:t>Ставцеву</a:t>
            </a:r>
            <a:r>
              <a:rPr lang="ru-RU" sz="1200" dirty="0">
                <a:latin typeface="Constantia" panose="02030602050306030303" pitchFamily="18" charset="0"/>
              </a:rPr>
              <a:t> Эльмиру, гр.ВТ-21-17, </a:t>
            </a:r>
            <a:r>
              <a:rPr lang="ru-RU" sz="1200" dirty="0" smtClean="0">
                <a:latin typeface="Constantia" panose="02030602050306030303" pitchFamily="18" charset="0"/>
              </a:rPr>
              <a:t>Морозова Владислава, </a:t>
            </a:r>
            <a:r>
              <a:rPr lang="ru-RU" sz="1200" dirty="0">
                <a:latin typeface="Constantia" panose="02030602050306030303" pitchFamily="18" charset="0"/>
              </a:rPr>
              <a:t>гр. ЭУ-21-17</a:t>
            </a:r>
            <a:r>
              <a:rPr lang="ru-RU" sz="1200" dirty="0" smtClean="0">
                <a:latin typeface="Constantia" panose="02030602050306030303" pitchFamily="18" charset="0"/>
              </a:rPr>
              <a:t>, </a:t>
            </a:r>
            <a:r>
              <a:rPr lang="ru-RU" sz="1200" dirty="0" err="1" smtClean="0">
                <a:latin typeface="Constantia" panose="02030602050306030303" pitchFamily="18" charset="0"/>
              </a:rPr>
              <a:t>Ишкову</a:t>
            </a:r>
            <a:r>
              <a:rPr lang="ru-RU" sz="1200" dirty="0" smtClean="0">
                <a:latin typeface="Constantia" panose="02030602050306030303" pitchFamily="18" charset="0"/>
              </a:rPr>
              <a:t> А.Э. – директора, Ведерникову Т.И. – гл. бухгалтера, Шарыпова Ю.А. – ст. мастера, Софонову </a:t>
            </a:r>
            <a:r>
              <a:rPr lang="ru-RU" sz="1200" dirty="0">
                <a:latin typeface="Constantia" panose="02030602050306030303" pitchFamily="18" charset="0"/>
              </a:rPr>
              <a:t>Надежду Ивановну - </a:t>
            </a:r>
            <a:r>
              <a:rPr lang="ru-RU" sz="1200" dirty="0" smtClean="0">
                <a:latin typeface="Constantia" panose="02030602050306030303" pitchFamily="18" charset="0"/>
              </a:rPr>
              <a:t>педагога-психолога .</a:t>
            </a:r>
            <a:endParaRPr lang="ru-RU" sz="1200" dirty="0">
              <a:latin typeface="Constantia" panose="0203060205030603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4450" y="8650847"/>
            <a:ext cx="26635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Педагог-психолог </a:t>
            </a:r>
            <a:r>
              <a:rPr lang="ru-RU" sz="1200" b="1" i="1" dirty="0" err="1" smtClean="0">
                <a:solidFill>
                  <a:srgbClr val="0000CC"/>
                </a:solidFill>
                <a:latin typeface="Constantia" panose="02030602050306030303" pitchFamily="18" charset="0"/>
              </a:rPr>
              <a:t>Н.И.Софонова</a:t>
            </a:r>
            <a:endParaRPr lang="ru-RU" sz="1200" b="1" i="1" dirty="0">
              <a:solidFill>
                <a:srgbClr val="0000CC"/>
              </a:solidFill>
              <a:latin typeface="Constantia" panose="02030602050306030303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92915" y="963352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8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005714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1670</Words>
  <Application>Microsoft Office PowerPoint</Application>
  <PresentationFormat>Лист A4 (210x297 мм)</PresentationFormat>
  <Paragraphs>141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90</cp:revision>
  <cp:lastPrinted>2019-05-24T03:41:17Z</cp:lastPrinted>
  <dcterms:created xsi:type="dcterms:W3CDTF">2019-05-20T00:09:10Z</dcterms:created>
  <dcterms:modified xsi:type="dcterms:W3CDTF">2019-05-24T03:58:17Z</dcterms:modified>
</cp:coreProperties>
</file>