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59" r:id="rId4"/>
    <p:sldId id="260" r:id="rId5"/>
    <p:sldId id="256" r:id="rId6"/>
    <p:sldId id="258" r:id="rId7"/>
    <p:sldId id="261" r:id="rId8"/>
    <p:sldId id="264" r:id="rId9"/>
  </p:sldIdLst>
  <p:sldSz cx="6858000" cy="9906000" type="A4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7A5D"/>
    <a:srgbClr val="3406FA"/>
    <a:srgbClr val="1402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152" y="129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1.jpg"/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g"/><Relationship Id="rId5" Type="http://schemas.openxmlformats.org/officeDocument/2006/relationships/image" Target="../media/image3.jp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3%D0%B0%D0%B3%D0%B0%D1%80%D0%B8%D0%BD,_%D0%AE%D1%80%D0%B8%D0%B9_%D0%90%D0%BB%D0%B5%D0%BA%D1%81%D0%B5%D0%B5%D0%B2%D0%B8%D1%87" TargetMode="External"/><Relationship Id="rId13" Type="http://schemas.microsoft.com/office/2007/relationships/hdphoto" Target="../media/hdphoto2.wdp"/><Relationship Id="rId3" Type="http://schemas.openxmlformats.org/officeDocument/2006/relationships/image" Target="../media/image15.png"/><Relationship Id="rId7" Type="http://schemas.openxmlformats.org/officeDocument/2006/relationships/hyperlink" Target="https://ru.wikipedia.org/wiki/%D0%A1%D0%BF%D0%B5%D0%B9%D1%81_%D0%A8%D0%B0%D1%82%D1%82%D0%BB" TargetMode="External"/><Relationship Id="rId12" Type="http://schemas.openxmlformats.org/officeDocument/2006/relationships/image" Target="../media/image18.jpeg"/><Relationship Id="rId2" Type="http://schemas.openxmlformats.org/officeDocument/2006/relationships/image" Target="../media/image14.jpg"/><Relationship Id="rId16" Type="http://schemas.microsoft.com/office/2007/relationships/hdphoto" Target="../media/hdphoto3.wdp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A1%D0%A8%D0%90" TargetMode="External"/><Relationship Id="rId11" Type="http://schemas.openxmlformats.org/officeDocument/2006/relationships/image" Target="../media/image17.jpeg"/><Relationship Id="rId5" Type="http://schemas.openxmlformats.org/officeDocument/2006/relationships/hyperlink" Target="https://ru.wikipedia.org/wiki/%D0%9F%D0%B8%D0%BB%D0%BE%D1%82%D0%B8%D1%80%D1%83%D0%B5%D0%BC%D1%8B%D0%B9_%D0%BA%D0%BE%D1%81%D0%BC%D0%B8%D1%87%D0%B5%D1%81%D0%BA%D0%B8%D0%B9_%D0%BF%D0%BE%D0%BB%D1%91%D1%82" TargetMode="External"/><Relationship Id="rId15" Type="http://schemas.openxmlformats.org/officeDocument/2006/relationships/image" Target="../media/image20.jpeg"/><Relationship Id="rId10" Type="http://schemas.openxmlformats.org/officeDocument/2006/relationships/image" Target="../media/image16.jpeg"/><Relationship Id="rId4" Type="http://schemas.openxmlformats.org/officeDocument/2006/relationships/hyperlink" Target="https://ru.wikipedia.org/wiki/1981_%D0%B3%D0%BE%D0%B4" TargetMode="External"/><Relationship Id="rId9" Type="http://schemas.openxmlformats.org/officeDocument/2006/relationships/hyperlink" Target="https://ru.wikipedia.org/wiki/%D0%9A%D0%BE%D1%81%D0%BC%D0%BE%D0%BD%D0%B0%D0%B2%D1%82%D0%B8%D0%BA%D0%B0" TargetMode="External"/><Relationship Id="rId1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microsoft.com/office/2007/relationships/hdphoto" Target="../media/hdphoto5.wdp"/><Relationship Id="rId3" Type="http://schemas.microsoft.com/office/2007/relationships/hdphoto" Target="../media/hdphoto4.wdp"/><Relationship Id="rId7" Type="http://schemas.openxmlformats.org/officeDocument/2006/relationships/image" Target="../media/image23.jpg"/><Relationship Id="rId12" Type="http://schemas.openxmlformats.org/officeDocument/2006/relationships/image" Target="../media/image28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11" Type="http://schemas.openxmlformats.org/officeDocument/2006/relationships/image" Target="../media/image27.jpg"/><Relationship Id="rId5" Type="http://schemas.openxmlformats.org/officeDocument/2006/relationships/hyperlink" Target="https://www.calend.ru/day/3-27/" TargetMode="External"/><Relationship Id="rId10" Type="http://schemas.openxmlformats.org/officeDocument/2006/relationships/image" Target="../media/image26.jpeg"/><Relationship Id="rId4" Type="http://schemas.openxmlformats.org/officeDocument/2006/relationships/hyperlink" Target="https://www.calend.ru/persons/483/" TargetMode="External"/><Relationship Id="rId9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g"/><Relationship Id="rId5" Type="http://schemas.microsoft.com/office/2007/relationships/hdphoto" Target="../media/hdphoto7.wdp"/><Relationship Id="rId4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microsoft.com/office/2007/relationships/hdphoto" Target="../media/hdphoto8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93"/>
            <a:ext cx="6858000" cy="990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336635" y="4452864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65758" y="447267"/>
            <a:ext cx="371121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anose="02030602050306030303" pitchFamily="18" charset="0"/>
                <a:cs typeface="CordiaUPC" panose="020B0304020202020204" pitchFamily="34" charset="-34"/>
              </a:rPr>
              <a:t>ЛИГА</a:t>
            </a:r>
            <a:endParaRPr lang="ru-RU" sz="8000" b="1" cap="none" spc="0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nstantia" panose="02030602050306030303" pitchFamily="18" charset="0"/>
              <a:cs typeface="CordiaUPC" panose="020B0304020202020204" pitchFamily="34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686" y="171390"/>
            <a:ext cx="6408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Газета «Братского политехнического колледжа»</a:t>
            </a:r>
            <a:endParaRPr lang="ru-RU" sz="1400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59306" y="3017969"/>
            <a:ext cx="33025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B050"/>
                </a:solidFill>
                <a:latin typeface="Constantia" panose="02030602050306030303" pitchFamily="18" charset="0"/>
              </a:rPr>
              <a:t>№2 </a:t>
            </a:r>
            <a:r>
              <a:rPr lang="ru-RU" sz="2000" b="1" dirty="0">
                <a:solidFill>
                  <a:srgbClr val="00B050"/>
                </a:solidFill>
                <a:latin typeface="Constantia" panose="02030602050306030303" pitchFamily="18" charset="0"/>
              </a:rPr>
              <a:t>М</a:t>
            </a:r>
            <a:r>
              <a:rPr lang="ru-RU" sz="2000" b="1" dirty="0" smtClean="0">
                <a:solidFill>
                  <a:srgbClr val="00B050"/>
                </a:solidFill>
                <a:latin typeface="Constantia" panose="02030602050306030303" pitchFamily="18" charset="0"/>
              </a:rPr>
              <a:t>арт-апрель 2019 год</a:t>
            </a:r>
            <a:endParaRPr lang="ru-RU" sz="2000" b="1" dirty="0">
              <a:solidFill>
                <a:srgbClr val="00B050"/>
              </a:solidFill>
              <a:latin typeface="Constantia" panose="020306020503060303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3435484"/>
            <a:ext cx="1874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 smtClean="0">
                <a:solidFill>
                  <a:srgbClr val="006600"/>
                </a:solidFill>
                <a:latin typeface="Constantia" panose="02030602050306030303" pitchFamily="18" charset="0"/>
              </a:rPr>
              <a:t>Сегодня в номере:</a:t>
            </a:r>
            <a:endParaRPr lang="ru-RU" sz="1600" dirty="0">
              <a:solidFill>
                <a:srgbClr val="006600"/>
              </a:solidFill>
              <a:latin typeface="Constantia" panose="020306020503060303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96957" y="37048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200" y="1097442"/>
            <a:ext cx="1248792" cy="137873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626" y="1477351"/>
            <a:ext cx="2925932" cy="1650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-11671" y="3704861"/>
            <a:ext cx="69120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Constantia" panose="02030602050306030303" pitchFamily="18" charset="0"/>
              </a:rPr>
              <a:t>Приходите к нам учиться!_____________________________________________________________с.2</a:t>
            </a:r>
          </a:p>
          <a:p>
            <a:r>
              <a:rPr lang="ru-RU" sz="1200" dirty="0" smtClean="0">
                <a:latin typeface="Constantia" panose="02030602050306030303" pitchFamily="18" charset="0"/>
              </a:rPr>
              <a:t>Ночь тротуарной астрономии_________________________________________________________с.3</a:t>
            </a:r>
          </a:p>
          <a:p>
            <a:r>
              <a:rPr lang="ru-RU" sz="1200" dirty="0" smtClean="0">
                <a:latin typeface="Constantia" panose="02030602050306030303" pitchFamily="18" charset="0"/>
              </a:rPr>
              <a:t>День театра. Наши знаменитые выпускники ____________________________________________с.4</a:t>
            </a:r>
          </a:p>
          <a:p>
            <a:r>
              <a:rPr lang="ru-RU" sz="1200" dirty="0" smtClean="0">
                <a:latin typeface="Constantia" panose="02030602050306030303" pitchFamily="18" charset="0"/>
              </a:rPr>
              <a:t>Студенческая поэзия ________________________________________________________________с.5-7</a:t>
            </a:r>
          </a:p>
          <a:p>
            <a:r>
              <a:rPr lang="ru-RU" sz="1200" dirty="0" smtClean="0">
                <a:latin typeface="Constantia" panose="02030602050306030303" pitchFamily="18" charset="0"/>
              </a:rPr>
              <a:t>Психологическая страничка</a:t>
            </a:r>
            <a:r>
              <a:rPr lang="ru-RU" sz="1200" dirty="0">
                <a:latin typeface="Constantia" panose="02030602050306030303" pitchFamily="18" charset="0"/>
              </a:rPr>
              <a:t> </a:t>
            </a:r>
            <a:r>
              <a:rPr lang="ru-RU" sz="1200" dirty="0" smtClean="0">
                <a:latin typeface="Constantia" panose="02030602050306030303" pitchFamily="18" charset="0"/>
              </a:rPr>
              <a:t>«Что делать при отчаянии?»_________________________________с.8</a:t>
            </a:r>
            <a:endParaRPr lang="ru-RU" sz="1200" dirty="0">
              <a:latin typeface="Constantia" panose="02030602050306030303" pitchFamily="18" charset="0"/>
            </a:endParaRPr>
          </a:p>
          <a:p>
            <a:pPr algn="ctr"/>
            <a:endParaRPr lang="ru-RU" sz="1200" b="1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pic>
        <p:nvPicPr>
          <p:cNvPr id="5122" name="Picture 2" descr="http://g.10-bal.ru/pars_docs/refs/7/6918/6918_html_m748d090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75" y="992560"/>
            <a:ext cx="1386797" cy="202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576726" y="9602820"/>
            <a:ext cx="287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1</a:t>
            </a:r>
            <a:endParaRPr lang="ru-RU" sz="1400" b="1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0153">
            <a:off x="4709481" y="6389942"/>
            <a:ext cx="2116748" cy="1410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5"/>
          <a:stretch/>
        </p:blipFill>
        <p:spPr>
          <a:xfrm rot="237987">
            <a:off x="4648946" y="7988338"/>
            <a:ext cx="2230483" cy="1546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226" y="4708973"/>
            <a:ext cx="3156500" cy="1578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86" y="4708973"/>
            <a:ext cx="2872487" cy="1615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7138">
            <a:off x="-2624" y="6472837"/>
            <a:ext cx="2295136" cy="1364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61" t="13373" r="33778" b="22680"/>
          <a:stretch/>
        </p:blipFill>
        <p:spPr>
          <a:xfrm>
            <a:off x="2227405" y="6291888"/>
            <a:ext cx="2566372" cy="3585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6707">
            <a:off x="39960" y="7988338"/>
            <a:ext cx="2209969" cy="1657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3304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"/>
          <a:stretch/>
        </p:blipFill>
        <p:spPr>
          <a:xfrm>
            <a:off x="0" y="4807817"/>
            <a:ext cx="6875511" cy="48483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"/>
          <a:stretch/>
        </p:blipFill>
        <p:spPr>
          <a:xfrm>
            <a:off x="0" y="9203"/>
            <a:ext cx="6857999" cy="484830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556314" y="9536668"/>
            <a:ext cx="2760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2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8240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" y="-20572"/>
            <a:ext cx="6858000" cy="99935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793" y="-20572"/>
            <a:ext cx="2288233" cy="1704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2105473" y="-78035"/>
            <a:ext cx="475252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12 апреля 1961 года советский космонавт Юрий Алексеевич Гагарин</a:t>
            </a:r>
            <a:r>
              <a:rPr lang="ru-RU" sz="1000" dirty="0">
                <a:latin typeface="Comic Sans MS" panose="030F0702030302020204" pitchFamily="66" charset="0"/>
              </a:rPr>
              <a:t> на космическом корабле  </a:t>
            </a:r>
            <a:r>
              <a:rPr lang="ru-RU" sz="1000" dirty="0" smtClean="0">
                <a:latin typeface="Comic Sans MS" panose="030F0702030302020204" pitchFamily="66" charset="0"/>
              </a:rPr>
              <a:t>«Восток-1»</a:t>
            </a:r>
            <a:r>
              <a:rPr lang="ru-RU" sz="1000" dirty="0">
                <a:latin typeface="Comic Sans MS" panose="030F0702030302020204" pitchFamily="66" charset="0"/>
              </a:rPr>
              <a:t> стартовал с </a:t>
            </a:r>
            <a:r>
              <a:rPr lang="ru-RU" sz="1000" dirty="0" smtClean="0">
                <a:latin typeface="Comic Sans MS" panose="030F0702030302020204" pitchFamily="66" charset="0"/>
              </a:rPr>
              <a:t>космодрома </a:t>
            </a:r>
            <a:r>
              <a:rPr lang="ru-RU" sz="1000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«Байконур» </a:t>
            </a:r>
            <a:r>
              <a:rPr lang="ru-RU" sz="1000" dirty="0" smtClean="0">
                <a:latin typeface="Comic Sans MS" panose="030F0702030302020204" pitchFamily="66" charset="0"/>
              </a:rPr>
              <a:t>и </a:t>
            </a:r>
            <a:r>
              <a:rPr lang="ru-RU" sz="1000" dirty="0">
                <a:latin typeface="Comic Sans MS" panose="030F0702030302020204" pitchFamily="66" charset="0"/>
              </a:rPr>
              <a:t>впервые в мире совершил орбитальный облёт </a:t>
            </a:r>
            <a:r>
              <a:rPr lang="ru-RU" sz="1000" dirty="0" smtClean="0">
                <a:latin typeface="Comic Sans MS" panose="030F0702030302020204" pitchFamily="66" charset="0"/>
              </a:rPr>
              <a:t>планеты Земля.</a:t>
            </a:r>
            <a:r>
              <a:rPr lang="ru-RU" sz="1000" dirty="0">
                <a:latin typeface="Comic Sans MS" panose="030F0702030302020204" pitchFamily="66" charset="0"/>
              </a:rPr>
              <a:t> </a:t>
            </a:r>
            <a:r>
              <a:rPr lang="ru-RU" sz="1000" dirty="0" smtClean="0">
                <a:latin typeface="Comic Sans MS" panose="030F0702030302020204" pitchFamily="66" charset="0"/>
              </a:rPr>
              <a:t>Полёт</a:t>
            </a:r>
            <a:r>
              <a:rPr lang="ru-RU" sz="1000" dirty="0">
                <a:latin typeface="Comic Sans MS" panose="030F0702030302020204" pitchFamily="66" charset="0"/>
              </a:rPr>
              <a:t> в околоземном космическом пространстве продлился 1 час 48 минут.</a:t>
            </a:r>
          </a:p>
          <a:p>
            <a:pPr algn="just"/>
            <a:r>
              <a:rPr lang="ru-RU" sz="1000" dirty="0">
                <a:latin typeface="Comic Sans MS" panose="030F0702030302020204" pitchFamily="66" charset="0"/>
              </a:rPr>
              <a:t>В </a:t>
            </a:r>
            <a:r>
              <a:rPr lang="ru-RU" sz="1000" dirty="0" smtClean="0">
                <a:latin typeface="Comic Sans MS" panose="030F0702030302020204" pitchFamily="66" charset="0"/>
              </a:rPr>
              <a:t>Советском Союзе</a:t>
            </a:r>
            <a:r>
              <a:rPr lang="ru-RU" sz="1000" dirty="0">
                <a:latin typeface="Comic Sans MS" panose="030F0702030302020204" pitchFamily="66" charset="0"/>
              </a:rPr>
              <a:t> праздник установлен указом </a:t>
            </a:r>
            <a:r>
              <a:rPr lang="ru-RU" sz="1000" dirty="0" smtClean="0">
                <a:latin typeface="Comic Sans MS" panose="030F0702030302020204" pitchFamily="66" charset="0"/>
              </a:rPr>
              <a:t>Президиума Верховного совета СССР</a:t>
            </a:r>
            <a:r>
              <a:rPr lang="ru-RU" sz="1000" dirty="0">
                <a:latin typeface="Comic Sans MS" panose="030F0702030302020204" pitchFamily="66" charset="0"/>
              </a:rPr>
              <a:t> от 9 апреля </a:t>
            </a:r>
            <a:r>
              <a:rPr lang="ru-RU" sz="1000" dirty="0" smtClean="0">
                <a:latin typeface="Comic Sans MS" panose="030F0702030302020204" pitchFamily="66" charset="0"/>
              </a:rPr>
              <a:t>1962года. Отмечается </a:t>
            </a:r>
            <a:r>
              <a:rPr lang="ru-RU" sz="1000" dirty="0">
                <a:latin typeface="Comic Sans MS" panose="030F0702030302020204" pitchFamily="66" charset="0"/>
              </a:rPr>
              <a:t>под названием </a:t>
            </a:r>
            <a:r>
              <a:rPr lang="ru-RU" sz="1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ДЕНЬ КОСМОНАВТИКИ</a:t>
            </a:r>
            <a:r>
              <a:rPr lang="ru-RU" sz="1000" dirty="0" smtClean="0">
                <a:latin typeface="Comic Sans MS" panose="030F0702030302020204" pitchFamily="66" charset="0"/>
              </a:rPr>
              <a:t>. </a:t>
            </a:r>
            <a:r>
              <a:rPr lang="ru-RU" sz="1000" dirty="0">
                <a:latin typeface="Comic Sans MS" panose="030F0702030302020204" pitchFamily="66" charset="0"/>
              </a:rPr>
              <a:t>Этот праздник установлен по предложению второго Лётчика-космонавта СССР </a:t>
            </a:r>
            <a:r>
              <a:rPr lang="ru-RU" sz="1000" dirty="0" smtClean="0">
                <a:latin typeface="Comic Sans MS" panose="030F0702030302020204" pitchFamily="66" charset="0"/>
              </a:rPr>
              <a:t>Германа Титова. В </a:t>
            </a:r>
            <a:r>
              <a:rPr lang="ru-RU" sz="1000" dirty="0">
                <a:latin typeface="Comic Sans MS" panose="030F0702030302020204" pitchFamily="66" charset="0"/>
              </a:rPr>
              <a:t>этот же день отмечается </a:t>
            </a:r>
            <a:r>
              <a:rPr lang="ru-RU" sz="1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Всемирный день авиации и космонавтики</a:t>
            </a:r>
            <a:r>
              <a:rPr lang="ru-RU" sz="1000" dirty="0">
                <a:latin typeface="Comic Sans MS" panose="030F0702030302020204" pitchFamily="66" charset="0"/>
              </a:rPr>
              <a:t> согласно протоколу (п. 17) 61-й Генеральной конференции </a:t>
            </a:r>
            <a:r>
              <a:rPr lang="ru-RU" sz="1000" dirty="0" smtClean="0">
                <a:latin typeface="Comic Sans MS" panose="030F0702030302020204" pitchFamily="66" charset="0"/>
              </a:rPr>
              <a:t>Международной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-29714" y="1568624"/>
            <a:ext cx="6958398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latin typeface="Comic Sans MS" panose="030F0702030302020204" pitchFamily="66" charset="0"/>
              </a:rPr>
              <a:t>авиационной федерации, состоявшейся в ноябре 1968 года и </a:t>
            </a:r>
            <a:r>
              <a:rPr lang="ru-RU" sz="1000" dirty="0" smtClean="0">
                <a:latin typeface="Comic Sans MS" panose="030F0702030302020204" pitchFamily="66" charset="0"/>
              </a:rPr>
              <a:t>решению</a:t>
            </a:r>
            <a:r>
              <a:rPr lang="ru-RU" sz="1000" dirty="0" smtClean="0"/>
              <a:t> </a:t>
            </a:r>
            <a:r>
              <a:rPr lang="ru-RU" sz="1000" dirty="0" smtClean="0">
                <a:latin typeface="Comic Sans MS" panose="030F0702030302020204" pitchFamily="66" charset="0"/>
              </a:rPr>
              <a:t>Совета </a:t>
            </a:r>
            <a:r>
              <a:rPr lang="ru-RU" sz="1000" dirty="0">
                <a:latin typeface="Comic Sans MS" panose="030F0702030302020204" pitchFamily="66" charset="0"/>
              </a:rPr>
              <a:t>Международной авиационной федерации.</a:t>
            </a:r>
          </a:p>
          <a:p>
            <a:pPr algn="just"/>
            <a:r>
              <a:rPr lang="ru-RU" sz="1000" dirty="0">
                <a:latin typeface="Comic Sans MS" panose="030F0702030302020204" pitchFamily="66" charset="0"/>
              </a:rPr>
              <a:t>В </a:t>
            </a:r>
            <a:r>
              <a:rPr lang="ru-RU" sz="1000" dirty="0" smtClean="0">
                <a:latin typeface="Comic Sans MS" panose="030F0702030302020204" pitchFamily="66" charset="0"/>
              </a:rPr>
              <a:t>Российской Федерации</a:t>
            </a:r>
            <a:r>
              <a:rPr lang="ru-RU" sz="1000" dirty="0">
                <a:latin typeface="Comic Sans MS" panose="030F0702030302020204" pitchFamily="66" charset="0"/>
              </a:rPr>
              <a:t> День космонавтики отмечается в соответствии со статьёй 1.1 Федерального закона от 13 марта 1995 года № 32-ФЗ «О днях воинской славы и памятных датах России</a:t>
            </a:r>
            <a:r>
              <a:rPr lang="ru-RU" sz="1000" dirty="0" smtClean="0">
                <a:latin typeface="Comic Sans MS" panose="030F0702030302020204" pitchFamily="66" charset="0"/>
              </a:rPr>
              <a:t>»</a:t>
            </a:r>
            <a:r>
              <a:rPr lang="ru-RU" sz="1000" baseline="30000" dirty="0" smtClean="0">
                <a:latin typeface="Comic Sans MS" panose="030F0702030302020204" pitchFamily="66" charset="0"/>
              </a:rPr>
              <a:t>.</a:t>
            </a:r>
          </a:p>
          <a:p>
            <a:pPr indent="266700" algn="ctr"/>
            <a:r>
              <a:rPr lang="ru-RU" sz="1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ДРУГИЕ СОБЫТИЯ ЭТОГО ДНЯ</a:t>
            </a:r>
          </a:p>
          <a:p>
            <a:pPr indent="180975" algn="just"/>
            <a:r>
              <a:rPr lang="ru-RU" sz="1000" dirty="0" smtClean="0">
                <a:latin typeface="Comic Sans MS" panose="030F0702030302020204" pitchFamily="66" charset="0"/>
              </a:rPr>
              <a:t>Ровно </a:t>
            </a:r>
            <a:r>
              <a:rPr lang="ru-RU" sz="1000" dirty="0">
                <a:latin typeface="Comic Sans MS" panose="030F0702030302020204" pitchFamily="66" charset="0"/>
              </a:rPr>
              <a:t>через двадцать лет после первого полёта человека в космос, 12 апреля </a:t>
            </a:r>
            <a:r>
              <a:rPr lang="ru-RU" sz="1000" dirty="0">
                <a:latin typeface="Comic Sans MS" panose="030F0702030302020204" pitchFamily="66" charset="0"/>
                <a:hlinkClick r:id="rId4" tooltip="1981 год"/>
              </a:rPr>
              <a:t>1981 года</a:t>
            </a:r>
            <a:r>
              <a:rPr lang="ru-RU" sz="1000" dirty="0">
                <a:latin typeface="Comic Sans MS" panose="030F0702030302020204" pitchFamily="66" charset="0"/>
              </a:rPr>
              <a:t> стартовал первый </a:t>
            </a:r>
            <a:r>
              <a:rPr lang="ru-RU" sz="1000" dirty="0">
                <a:latin typeface="Comic Sans MS" panose="030F0702030302020204" pitchFamily="66" charset="0"/>
                <a:hlinkClick r:id="rId5" tooltip="Пилотируемый космический полёт"/>
              </a:rPr>
              <a:t>пилотируемый полёт</a:t>
            </a:r>
            <a:r>
              <a:rPr lang="ru-RU" sz="1000" dirty="0">
                <a:latin typeface="Comic Sans MS" panose="030F0702030302020204" pitchFamily="66" charset="0"/>
              </a:rPr>
              <a:t> по </a:t>
            </a:r>
            <a:r>
              <a:rPr lang="ru-RU" sz="1000" dirty="0">
                <a:latin typeface="Comic Sans MS" panose="030F0702030302020204" pitchFamily="66" charset="0"/>
                <a:hlinkClick r:id="rId6" tooltip="США"/>
              </a:rPr>
              <a:t>американской</a:t>
            </a:r>
            <a:r>
              <a:rPr lang="ru-RU" sz="1000" dirty="0">
                <a:latin typeface="Comic Sans MS" panose="030F0702030302020204" pitchFamily="66" charset="0"/>
              </a:rPr>
              <a:t> программе «</a:t>
            </a:r>
            <a:r>
              <a:rPr lang="ru-RU" sz="1000" dirty="0" err="1">
                <a:latin typeface="Comic Sans MS" panose="030F0702030302020204" pitchFamily="66" charset="0"/>
                <a:hlinkClick r:id="rId7" tooltip="Спейс Шаттл"/>
              </a:rPr>
              <a:t>Спейс</a:t>
            </a:r>
            <a:r>
              <a:rPr lang="ru-RU" sz="1000" dirty="0">
                <a:latin typeface="Comic Sans MS" panose="030F0702030302020204" pitchFamily="66" charset="0"/>
                <a:hlinkClick r:id="rId7" tooltip="Спейс Шаттл"/>
              </a:rPr>
              <a:t> Шаттл</a:t>
            </a:r>
            <a:r>
              <a:rPr lang="ru-RU" sz="1000" dirty="0">
                <a:latin typeface="Comic Sans MS" panose="030F0702030302020204" pitchFamily="66" charset="0"/>
              </a:rPr>
              <a:t>».</a:t>
            </a:r>
          </a:p>
          <a:p>
            <a:pPr algn="just"/>
            <a:r>
              <a:rPr lang="ru-RU" sz="11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ЮРЬЕВА НОЧЬ</a:t>
            </a:r>
            <a:r>
              <a:rPr lang="ru-RU" sz="10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 </a:t>
            </a:r>
            <a:r>
              <a:rPr lang="ru-RU" sz="1000" dirty="0" smtClean="0">
                <a:latin typeface="Comic Sans MS" panose="030F0702030302020204" pitchFamily="66" charset="0"/>
              </a:rPr>
              <a:t>(</a:t>
            </a:r>
            <a:r>
              <a:rPr lang="ru-RU" sz="1000" dirty="0">
                <a:latin typeface="Comic Sans MS" panose="030F0702030302020204" pitchFamily="66" charset="0"/>
              </a:rPr>
              <a:t>Ночь Юрия) — международный праздник, который проводится 12 апреля каждого года в знак памяти первого полета человека в космос. Праздник получил название от имени </a:t>
            </a:r>
            <a:r>
              <a:rPr lang="ru-RU" sz="1000" dirty="0">
                <a:latin typeface="Comic Sans MS" panose="030F0702030302020204" pitchFamily="66" charset="0"/>
                <a:hlinkClick r:id="rId8" tooltip="Гагарин, Юрий Алексеевич"/>
              </a:rPr>
              <a:t>Юрия Гагарина</a:t>
            </a:r>
            <a:r>
              <a:rPr lang="ru-RU" sz="1000" dirty="0">
                <a:latin typeface="Comic Sans MS" panose="030F0702030302020204" pitchFamily="66" charset="0"/>
              </a:rPr>
              <a:t>. Цель «Юрьевой ночи» заключается в повышении публичного интереса к </a:t>
            </a:r>
            <a:r>
              <a:rPr lang="ru-RU" sz="1000" dirty="0">
                <a:latin typeface="Comic Sans MS" panose="030F0702030302020204" pitchFamily="66" charset="0"/>
                <a:hlinkClick r:id="rId9" tooltip="Космонавтика"/>
              </a:rPr>
              <a:t>исследованию космоса</a:t>
            </a:r>
            <a:r>
              <a:rPr lang="ru-RU" sz="1000" dirty="0">
                <a:latin typeface="Comic Sans MS" panose="030F0702030302020204" pitchFamily="66" charset="0"/>
              </a:rPr>
              <a:t> и в вдохновении новых поколений исследовать космос</a:t>
            </a:r>
            <a:r>
              <a:rPr lang="ru-RU" sz="1000" dirty="0" smtClean="0">
                <a:latin typeface="Comic Sans MS" panose="030F0702030302020204" pitchFamily="66" charset="0"/>
              </a:rPr>
              <a:t>.</a:t>
            </a:r>
          </a:p>
          <a:p>
            <a:pPr algn="ctr"/>
            <a:r>
              <a:rPr lang="ru-RU" sz="1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НОЧЬ ТРОТУАРНОЙ АСТРОНОМИИ в Братске</a:t>
            </a:r>
          </a:p>
          <a:p>
            <a:pPr indent="180975" algn="just"/>
            <a:r>
              <a:rPr lang="ru-RU" sz="11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11 </a:t>
            </a:r>
            <a:r>
              <a:rPr lang="ru-RU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апреля</a:t>
            </a:r>
            <a:r>
              <a:rPr lang="ru-RU" sz="1100" dirty="0">
                <a:latin typeface="Comic Sans MS" panose="030F0702030302020204" pitchFamily="66" charset="0"/>
              </a:rPr>
              <a:t>, в канун празднования Дня авиации и </a:t>
            </a:r>
            <a:r>
              <a:rPr lang="ru-RU" sz="1100" dirty="0" smtClean="0">
                <a:latin typeface="Comic Sans MS" panose="030F0702030302020204" pitchFamily="66" charset="0"/>
              </a:rPr>
              <a:t>космонавтики прошла Всемирная акция </a:t>
            </a:r>
            <a:r>
              <a:rPr lang="ru-RU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"Ночь тротуарной астрономии", </a:t>
            </a:r>
            <a:r>
              <a:rPr lang="ru-RU" sz="1100" dirty="0">
                <a:latin typeface="Comic Sans MS" panose="030F0702030302020204" pitchFamily="66" charset="0"/>
              </a:rPr>
              <a:t>которую уже во второй раз проводят в нашем городе любители астрономии под руководством Александра Валеева</a:t>
            </a:r>
            <a:r>
              <a:rPr lang="ru-RU" sz="1100" dirty="0" smtClean="0">
                <a:latin typeface="Comic Sans MS" panose="030F0702030302020204" pitchFamily="66" charset="0"/>
              </a:rPr>
              <a:t>.</a:t>
            </a:r>
          </a:p>
          <a:p>
            <a:pPr indent="180975" algn="just"/>
            <a:r>
              <a:rPr lang="ru-RU" sz="1100" dirty="0">
                <a:latin typeface="Comic Sans MS" panose="030F0702030302020204" pitchFamily="66" charset="0"/>
              </a:rPr>
              <a:t> </a:t>
            </a:r>
            <a:r>
              <a:rPr lang="ru-RU" sz="1100" dirty="0" smtClean="0">
                <a:latin typeface="Comic Sans MS" panose="030F0702030302020204" pitchFamily="66" charset="0"/>
              </a:rPr>
              <a:t>У природы </a:t>
            </a:r>
            <a:r>
              <a:rPr lang="ru-RU" sz="1100" dirty="0">
                <a:latin typeface="Comic Sans MS" panose="030F0702030302020204" pitchFamily="66" charset="0"/>
              </a:rPr>
              <a:t>нет плохой погоды, и </a:t>
            </a:r>
            <a:r>
              <a:rPr lang="ru-RU" sz="1100" dirty="0" smtClean="0">
                <a:latin typeface="Comic Sans MS" panose="030F0702030302020204" pitchFamily="66" charset="0"/>
              </a:rPr>
              <a:t>всё </a:t>
            </a:r>
            <a:r>
              <a:rPr lang="ru-RU" sz="1100" dirty="0">
                <a:latin typeface="Comic Sans MS" panose="030F0702030302020204" pitchFamily="66" charset="0"/>
              </a:rPr>
              <a:t>таки бывают моменты, когда </a:t>
            </a:r>
            <a:r>
              <a:rPr lang="ru-RU" sz="1100" dirty="0" smtClean="0">
                <a:latin typeface="Comic Sans MS" panose="030F0702030302020204" pitchFamily="66" charset="0"/>
              </a:rPr>
              <a:t>очень </a:t>
            </a:r>
            <a:r>
              <a:rPr lang="ru-RU" sz="1100" dirty="0">
                <a:latin typeface="Comic Sans MS" panose="030F0702030302020204" pitchFamily="66" charset="0"/>
              </a:rPr>
              <a:t>нужно, чтобы небо было ясным. Пожалуй, чаще всего об этом просят летчики и любители наблюдать за звездным </a:t>
            </a:r>
            <a:r>
              <a:rPr lang="ru-RU" sz="1100" dirty="0" smtClean="0">
                <a:latin typeface="Comic Sans MS" panose="030F0702030302020204" pitchFamily="66" charset="0"/>
              </a:rPr>
              <a:t>небом. 11 апреля </a:t>
            </a:r>
            <a:r>
              <a:rPr lang="ru-RU" sz="1100" dirty="0">
                <a:latin typeface="Comic Sans MS" panose="030F0702030302020204" pitchFamily="66" charset="0"/>
              </a:rPr>
              <a:t>с утра облачно, да еще ветер - холодный, пронизывающий насквозь</a:t>
            </a:r>
            <a:r>
              <a:rPr lang="ru-RU" sz="1100" dirty="0" smtClean="0">
                <a:latin typeface="Comic Sans MS" panose="030F0702030302020204" pitchFamily="66" charset="0"/>
              </a:rPr>
              <a:t>.</a:t>
            </a:r>
            <a:r>
              <a:rPr lang="ru-RU" sz="1100" dirty="0"/>
              <a:t> </a:t>
            </a:r>
            <a:r>
              <a:rPr lang="ru-RU" sz="1100" dirty="0" smtClean="0">
                <a:latin typeface="Comic Sans MS" panose="030F0702030302020204" pitchFamily="66" charset="0"/>
              </a:rPr>
              <a:t>В </a:t>
            </a:r>
            <a:r>
              <a:rPr lang="ru-RU" sz="1100" dirty="0">
                <a:latin typeface="Comic Sans MS" panose="030F0702030302020204" pitchFamily="66" charset="0"/>
              </a:rPr>
              <a:t>20.00 гости необычного события вместе с организаторами наблюдали, как прямо над их головами провожал ветер последние облака, а вместе с ними уносился в далекие края и сам, открывая взглядам собравшихся пока еще белесый, не проявившийся во всей красе месяц...</a:t>
            </a:r>
            <a:br>
              <a:rPr lang="ru-RU" sz="1100" dirty="0">
                <a:latin typeface="Comic Sans MS" panose="030F0702030302020204" pitchFamily="66" charset="0"/>
              </a:rPr>
            </a:br>
            <a:r>
              <a:rPr lang="ru-RU" sz="1100" dirty="0">
                <a:latin typeface="Comic Sans MS" panose="030F0702030302020204" pitchFamily="66" charset="0"/>
              </a:rPr>
              <a:t>В этом году на площадке у Мемориала славы расположились сразу 4 телескопа, к которым приглашали прохожих бесплатно смотреть на небесные объекты. Желающих оказалось предостаточно! Дорогих гостей не ждали, от этого еще радостнее было увидеть, среди наблюдающих Луну, мэра города, Сергея Васильевича </a:t>
            </a:r>
            <a:r>
              <a:rPr lang="ru-RU" sz="1100" dirty="0" smtClean="0">
                <a:latin typeface="Comic Sans MS" panose="030F0702030302020204" pitchFamily="66" charset="0"/>
              </a:rPr>
              <a:t>Серебренникова. Он позвонил знаменитому космонавту Борису </a:t>
            </a:r>
            <a:r>
              <a:rPr lang="ru-RU" sz="1100" dirty="0" err="1" smtClean="0">
                <a:latin typeface="Comic Sans MS" panose="030F0702030302020204" pitchFamily="66" charset="0"/>
              </a:rPr>
              <a:t>Волынову</a:t>
            </a:r>
            <a:r>
              <a:rPr lang="ru-RU" sz="1100" dirty="0" smtClean="0">
                <a:latin typeface="Comic Sans MS" panose="030F0702030302020204" pitchFamily="66" charset="0"/>
              </a:rPr>
              <a:t>, поздравил его и всех присутствующих с Днём космонавтики и заглянул в телескоп.</a:t>
            </a:r>
          </a:p>
          <a:p>
            <a:pPr algn="just"/>
            <a:endParaRPr lang="ru-RU" sz="1100" i="1" dirty="0">
              <a:solidFill>
                <a:srgbClr val="3406FA"/>
              </a:solidFill>
              <a:latin typeface="Comic Sans MS" panose="030F0702030302020204" pitchFamily="66" charset="0"/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8" y="7691350"/>
            <a:ext cx="1700808" cy="22211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31"/>
          <a:stretch/>
        </p:blipFill>
        <p:spPr>
          <a:xfrm>
            <a:off x="1813841" y="7907727"/>
            <a:ext cx="1720774" cy="20150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5538521" y="9665432"/>
            <a:ext cx="11608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Борис </a:t>
            </a:r>
            <a:r>
              <a:rPr lang="ru-RU" sz="1000" b="1" i="1" dirty="0" err="1" smtClean="0">
                <a:solidFill>
                  <a:srgbClr val="3406FA"/>
                </a:solidFill>
                <a:latin typeface="Comic Sans MS" panose="030F0702030302020204" pitchFamily="66" charset="0"/>
              </a:rPr>
              <a:t>Волынов</a:t>
            </a:r>
            <a:endParaRPr lang="ru-RU" sz="1000" b="1" i="1" dirty="0">
              <a:solidFill>
                <a:srgbClr val="3406FA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53268" y="9676576"/>
            <a:ext cx="20569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00" b="1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Звонок космонавту </a:t>
            </a:r>
            <a:r>
              <a:rPr lang="ru-RU" sz="1000" b="1" i="1" dirty="0" err="1" smtClean="0">
                <a:solidFill>
                  <a:srgbClr val="3406FA"/>
                </a:solidFill>
                <a:latin typeface="Comic Sans MS" panose="030F0702030302020204" pitchFamily="66" charset="0"/>
              </a:rPr>
              <a:t>Волынову</a:t>
            </a:r>
            <a:endParaRPr lang="ru-RU" sz="1000" b="1" i="1" dirty="0">
              <a:solidFill>
                <a:srgbClr val="3406FA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95544" y="9615020"/>
            <a:ext cx="2760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3</a:t>
            </a:r>
            <a:endParaRPr lang="ru-RU" sz="1400" b="1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4423"/>
          <a:stretch/>
        </p:blipFill>
        <p:spPr>
          <a:xfrm>
            <a:off x="3420" y="5970603"/>
            <a:ext cx="1553372" cy="1534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119" y="8379599"/>
            <a:ext cx="2114240" cy="14089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/>
          <p:cNvSpPr txBox="1"/>
          <p:nvPr/>
        </p:nvSpPr>
        <p:spPr>
          <a:xfrm>
            <a:off x="1412776" y="5970603"/>
            <a:ext cx="5483187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Comic Sans MS" panose="030F0702030302020204" pitchFamily="66" charset="0"/>
              </a:rPr>
              <a:t>Организатор события Александр Валеев: «</a:t>
            </a:r>
            <a:r>
              <a:rPr lang="ru-RU" sz="1100" i="1" dirty="0">
                <a:solidFill>
                  <a:srgbClr val="3406FA"/>
                </a:solidFill>
                <a:latin typeface="Comic Sans MS" panose="030F0702030302020204" pitchFamily="66" charset="0"/>
              </a:rPr>
              <a:t>Наша жизнь очень приземленная, у нас нет повода оторвать взгляд от земли и обратить его в небо. 90% горожан, а может и больше, никогда не заглядывали в телескоп, а ведь это потрясающее зрелище! В этом году нас стало больше, появились новые идеи, например использовать экран и проектор. В этом году атмосфера была более стабильная и площадка в общем более подходящая. Нас посетили, так скажем, необычные люди - батюшки, Владыка и мэр. Телескопов было больше. В общем, очень доволен! Всё прошло отлично! Даже лучше, чем в прошлом году</a:t>
            </a:r>
            <a:r>
              <a:rPr lang="ru-RU" sz="110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!»</a:t>
            </a:r>
          </a:p>
          <a:p>
            <a:pPr marL="266700" algn="just"/>
            <a:r>
              <a:rPr lang="ru-RU" sz="1100" dirty="0">
                <a:latin typeface="Comic Sans MS" panose="030F0702030302020204" pitchFamily="66" charset="0"/>
              </a:rPr>
              <a:t>Было тепло от улыбок, от благодарности, от восхищенных взглядов, от детского смеха, от плеча друга и кружки горячего чая, предложенного заботливой рукой.</a:t>
            </a:r>
          </a:p>
          <a:p>
            <a:pPr algn="just"/>
            <a:endParaRPr lang="ru-RU" sz="1100" i="1" dirty="0" smtClean="0">
              <a:solidFill>
                <a:srgbClr val="3406FA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49485" y="7850227"/>
            <a:ext cx="3450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Comic Sans MS" panose="030F0702030302020204" pitchFamily="66" charset="0"/>
              </a:rPr>
              <a:t>Если </a:t>
            </a:r>
            <a:r>
              <a:rPr lang="ru-RU" sz="1100" dirty="0">
                <a:latin typeface="Comic Sans MS" panose="030F0702030302020204" pitchFamily="66" charset="0"/>
              </a:rPr>
              <a:t>будет ещё такая возможность, обязательно загляните в телескоп.        </a:t>
            </a:r>
            <a:endParaRPr lang="ru-RU" sz="1100" dirty="0" smtClean="0">
              <a:latin typeface="Comic Sans MS" panose="030F0702030302020204" pitchFamily="66" charset="0"/>
            </a:endParaRPr>
          </a:p>
          <a:p>
            <a:pPr algn="just"/>
            <a:r>
              <a:rPr lang="ru-RU" sz="1100" dirty="0" smtClean="0">
                <a:latin typeface="Comic Sans MS" panose="030F0702030302020204" pitchFamily="66" charset="0"/>
              </a:rPr>
              <a:t>Это </a:t>
            </a:r>
            <a:r>
              <a:rPr lang="ru-RU" sz="1100" dirty="0">
                <a:latin typeface="Comic Sans MS" panose="030F0702030302020204" pitchFamily="66" charset="0"/>
              </a:rPr>
              <a:t>незабываемое зрелище!</a:t>
            </a:r>
          </a:p>
          <a:p>
            <a:pPr algn="just"/>
            <a:r>
              <a:rPr lang="ru-RU" sz="1100" dirty="0">
                <a:latin typeface="Comic Sans MS" panose="030F0702030302020204" pitchFamily="66" charset="0"/>
              </a:rPr>
              <a:t/>
            </a:r>
            <a:br>
              <a:rPr lang="ru-RU" sz="1100" dirty="0">
                <a:latin typeface="Comic Sans MS" panose="030F0702030302020204" pitchFamily="66" charset="0"/>
              </a:rPr>
            </a:br>
            <a:endParaRPr lang="ru-RU" sz="1100" dirty="0">
              <a:latin typeface="Comic Sans MS" panose="030F0702030302020204" pitchFamily="66" charset="0"/>
            </a:endParaRPr>
          </a:p>
          <a:p>
            <a:endParaRPr lang="ru-RU" sz="1100" dirty="0"/>
          </a:p>
        </p:txBody>
      </p:sp>
      <p:sp>
        <p:nvSpPr>
          <p:cNvPr id="18" name="TextBox 17"/>
          <p:cNvSpPr txBox="1"/>
          <p:nvPr/>
        </p:nvSpPr>
        <p:spPr>
          <a:xfrm>
            <a:off x="3420" y="7305333"/>
            <a:ext cx="15085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Фото с телефона через телескоп</a:t>
            </a:r>
            <a:endParaRPr lang="ru-RU" sz="1000" i="1" dirty="0">
              <a:solidFill>
                <a:srgbClr val="3406FA"/>
              </a:solidFill>
              <a:latin typeface="Comic Sans MS" panose="030F0702030302020204" pitchFamily="66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281" r="28003" b="9808"/>
          <a:stretch/>
        </p:blipFill>
        <p:spPr>
          <a:xfrm>
            <a:off x="5445225" y="8341961"/>
            <a:ext cx="1306744" cy="1457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936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55415" y="1523620"/>
            <a:ext cx="6957392" cy="9110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just" fontAlgn="base"/>
            <a:r>
              <a:rPr lang="ru-RU" sz="1000" dirty="0" smtClean="0">
                <a:latin typeface="Comic Sans MS" panose="030F0702030302020204" pitchFamily="66" charset="0"/>
              </a:rPr>
              <a:t>Первое </a:t>
            </a:r>
            <a:r>
              <a:rPr lang="ru-RU" sz="1000" dirty="0">
                <a:latin typeface="Comic Sans MS" panose="030F0702030302020204" pitchFamily="66" charset="0"/>
              </a:rPr>
              <a:t>международное послание в честь Всемирного дня театра было написано в 1962 году французским писателем и художником </a:t>
            </a:r>
            <a:r>
              <a:rPr lang="ru-RU" sz="1000" dirty="0">
                <a:latin typeface="Comic Sans MS" panose="030F0702030302020204" pitchFamily="66" charset="0"/>
                <a:hlinkClick r:id="rId4"/>
              </a:rPr>
              <a:t>Жаном </a:t>
            </a:r>
            <a:r>
              <a:rPr lang="ru-RU" sz="1000" dirty="0" smtClean="0">
                <a:latin typeface="Comic Sans MS" panose="030F0702030302020204" pitchFamily="66" charset="0"/>
                <a:hlinkClick r:id="rId4"/>
              </a:rPr>
              <a:t>Кокто</a:t>
            </a:r>
            <a:r>
              <a:rPr lang="ru-RU" sz="1000" dirty="0" smtClean="0">
                <a:latin typeface="Comic Sans MS" panose="030F0702030302020204" pitchFamily="66" charset="0"/>
              </a:rPr>
              <a:t>. Сегодня </a:t>
            </a:r>
            <a:r>
              <a:rPr lang="ru-RU" sz="1000" dirty="0">
                <a:latin typeface="Comic Sans MS" panose="030F0702030302020204" pitchFamily="66" charset="0"/>
              </a:rPr>
              <a:t>Международный институт театра при ЮНЕСКО — крупнейшая в мире неправительственная организация, занимающаяся исполнительским искусством. Национальные центры, региональные советы и комитеты представлены в почти 100 странах мира. Советский Союз получил членство в МИТ еще в 1959 году. С 1961 года СССР, а затем Россия — постоянный член его исполнительного комитета</a:t>
            </a:r>
            <a:r>
              <a:rPr lang="ru-RU" sz="1000" dirty="0" smtClean="0">
                <a:latin typeface="Comic Sans MS" panose="030F0702030302020204" pitchFamily="66" charset="0"/>
              </a:rPr>
              <a:t>.</a:t>
            </a:r>
          </a:p>
          <a:p>
            <a:pPr indent="266700" algn="just" fontAlgn="base"/>
            <a:r>
              <a:rPr lang="ru-RU" sz="1000" dirty="0">
                <a:latin typeface="Comic Sans MS" panose="030F0702030302020204" pitchFamily="66" charset="0"/>
              </a:rPr>
              <a:t>Международный день театра — это не просто интернациональный профессиональный праздник мастеров сцены и всех работников театра, это наш праздник — праздник миллионов неравнодушных зрителей. </a:t>
            </a:r>
            <a:r>
              <a:rPr lang="ru-RU" sz="1000" dirty="0" smtClean="0">
                <a:latin typeface="Comic Sans MS" panose="030F0702030302020204" pitchFamily="66" charset="0"/>
              </a:rPr>
              <a:t>И</a:t>
            </a:r>
            <a:r>
              <a:rPr lang="ru-RU" sz="1000" dirty="0">
                <a:latin typeface="Comic Sans MS" panose="030F0702030302020204" pitchFamily="66" charset="0"/>
              </a:rPr>
              <a:t>, конечно же, по случаю этого замечательного Дня в театрах многих стран мира проводятся различные театральные фестивали, праздничные постановки и показы лучших спектаклей, а чиновники и представители общественности не скупятся в этот день на поздравления и комплименты, адресованные работникам театров и художественных коллективов.</a:t>
            </a:r>
          </a:p>
          <a:p>
            <a:pPr indent="266700"/>
            <a:r>
              <a:rPr lang="ru-RU" sz="1000" dirty="0">
                <a:latin typeface="Comic Sans MS" panose="030F0702030302020204" pitchFamily="66" charset="0"/>
              </a:rPr>
              <a:t>В</a:t>
            </a:r>
            <a:r>
              <a:rPr lang="ru-RU" sz="1000" dirty="0" smtClean="0">
                <a:latin typeface="Comic Sans MS" panose="030F0702030302020204" pitchFamily="66" charset="0"/>
              </a:rPr>
              <a:t> этом номере газеты мы продолжаем рассказывать о наших знаменитых выпускниках, которые начинали свою творческую деятельность у нас в колледже в театральном коллективе </a:t>
            </a:r>
            <a:r>
              <a:rPr lang="ru-RU" sz="1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«ЗЕЛЕНАЯ ЛАМПА» </a:t>
            </a:r>
            <a:r>
              <a:rPr lang="ru-RU" sz="1000" dirty="0" smtClean="0">
                <a:latin typeface="Comic Sans MS" panose="030F0702030302020204" pitchFamily="66" charset="0"/>
              </a:rPr>
              <a:t>под руководством опытного педагога организатора Лавровой Татьяны Романовны.</a:t>
            </a:r>
          </a:p>
          <a:p>
            <a:pPr indent="266700"/>
            <a:endParaRPr lang="ru-RU" sz="12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indent="266700"/>
            <a:endParaRPr lang="ru-RU" sz="1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indent="266700"/>
            <a:endParaRPr lang="ru-RU" sz="12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indent="266700"/>
            <a:endParaRPr lang="ru-RU" sz="1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indent="266700"/>
            <a:endParaRPr lang="ru-RU" sz="12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indent="266700"/>
            <a:endParaRPr lang="ru-RU" sz="1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indent="266700"/>
            <a:endParaRPr lang="ru-RU" sz="12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just"/>
            <a:endParaRPr lang="ru-RU" sz="950" i="1" dirty="0" smtClean="0">
              <a:solidFill>
                <a:srgbClr val="3406FA"/>
              </a:solidFill>
              <a:latin typeface="Comic Sans MS" panose="030F0702030302020204" pitchFamily="66" charset="0"/>
            </a:endParaRPr>
          </a:p>
          <a:p>
            <a:pPr algn="just"/>
            <a:r>
              <a:rPr lang="ru-RU" sz="1000" i="1" dirty="0">
                <a:solidFill>
                  <a:srgbClr val="3406FA"/>
                </a:solidFill>
                <a:latin typeface="Comic Sans MS" panose="030F0702030302020204" pitchFamily="66" charset="0"/>
              </a:rPr>
              <a:t>но больше 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люблю 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петь. Меня тут же записали в вокальный. Я сначала начала заниматься, потому что положено было, а потом мне так понравилось, что через год я уже начала выступать сольно.</a:t>
            </a:r>
            <a:endParaRPr lang="ru-RU" sz="950" dirty="0">
              <a:solidFill>
                <a:srgbClr val="3406FA"/>
              </a:solidFill>
            </a:endParaRPr>
          </a:p>
          <a:p>
            <a:pPr indent="266700" algn="just"/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За 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годы обучения у нас было много совместных репетиций с танцорами и актерами и мне понравились все направления, но я подумала, что на </a:t>
            </a:r>
            <a:r>
              <a:rPr lang="ru-RU" sz="950" i="1" dirty="0" err="1" smtClean="0">
                <a:solidFill>
                  <a:srgbClr val="3406FA"/>
                </a:solidFill>
                <a:latin typeface="Comic Sans MS" panose="030F0702030302020204" pitchFamily="66" charset="0"/>
              </a:rPr>
              <a:t>всë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 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просто не хватит времени и я продолжала петь. Татьяна Романовна всех научила импровизировать и выкручиваться из непредвиденных ситуаций на сцене. 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Она 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всегда 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находила 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выход. 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Этому, 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я 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думаю, мы все научились у неё. 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До сих пор, если 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вспоминаю 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Татьяну Романовну, то именно бегущую с 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криками: «Быстрее, быстрее…." 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за кулисы, на сцену, в кабинет и обратно. </a:t>
            </a:r>
            <a:r>
              <a:rPr lang="ru-RU" sz="950" i="1" dirty="0" err="1">
                <a:solidFill>
                  <a:srgbClr val="3406FA"/>
                </a:solidFill>
                <a:latin typeface="Comic Sans MS" panose="030F0702030302020204" pitchFamily="66" charset="0"/>
              </a:rPr>
              <a:t>Еë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 маршрут был 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непредсказуем - 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неуловимая Татьяна Романовна. После того как я 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закончила колледж, 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я какое-то время 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работала 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по специальности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,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 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занималась в вокально-эстрадном ансамбле «Василики». Впечатления 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самые хорошие. 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В «Василиках» 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было 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очень здорово, там 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Творчество с большой буквы. О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ни 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оставили след на всю жизнь. 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Занималась долго, выступала на концертах в Братске, 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в лучшем ресторане города 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до 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самого отъезда в 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Китай. И сейчас, 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когда приезжаю в Братск, всегда 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захожу в колледж и в 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ТКЦ 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«Братск-АРТ» к 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О.А. Василик.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 В 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Китае тоже пою, езжу 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на гастроли. 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Очень люблю выступать в театрах, там 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особая 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атмосфера. 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В колледже 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многие люди в какой-то мере на меня повлияли. Педагоги по вокалу, по танцам, </a:t>
            </a:r>
            <a:r>
              <a:rPr lang="ru-RU" sz="950" i="1" dirty="0" err="1" smtClean="0">
                <a:solidFill>
                  <a:srgbClr val="3406FA"/>
                </a:solidFill>
                <a:latin typeface="Comic Sans MS" panose="030F0702030302020204" pitchFamily="66" charset="0"/>
              </a:rPr>
              <a:t>актëрскому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 мастерству: 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Татьяна Алексеевна,  Евгения 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Савельевна - </a:t>
            </a:r>
            <a:r>
              <a:rPr lang="ru-RU" sz="950" i="1" dirty="0">
                <a:solidFill>
                  <a:srgbClr val="3406FA"/>
                </a:solidFill>
                <a:latin typeface="Comic Sans MS" panose="030F0702030302020204" pitchFamily="66" charset="0"/>
              </a:rPr>
              <a:t>да все понемногу. Всех помню и люблю. Спасибо Вам</a:t>
            </a:r>
            <a:r>
              <a:rPr lang="ru-RU" sz="95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!»</a:t>
            </a:r>
          </a:p>
          <a:p>
            <a:pPr indent="266700" algn="just"/>
            <a:endParaRPr lang="ru-RU" sz="1000" i="1" dirty="0">
              <a:solidFill>
                <a:srgbClr val="3406FA"/>
              </a:solidFill>
              <a:latin typeface="Comic Sans MS" panose="030F0702030302020204" pitchFamily="66" charset="0"/>
            </a:endParaRPr>
          </a:p>
          <a:p>
            <a:pPr indent="266700" algn="just"/>
            <a:endParaRPr lang="ru-RU" sz="1000" i="1" dirty="0" smtClean="0">
              <a:solidFill>
                <a:srgbClr val="3406FA"/>
              </a:solidFill>
              <a:latin typeface="Comic Sans MS" panose="030F0702030302020204" pitchFamily="66" charset="0"/>
            </a:endParaRPr>
          </a:p>
          <a:p>
            <a:pPr indent="266700" algn="just"/>
            <a:endParaRPr lang="ru-RU" sz="1000" i="1" dirty="0">
              <a:solidFill>
                <a:srgbClr val="3406FA"/>
              </a:solidFill>
              <a:latin typeface="Comic Sans MS" panose="030F0702030302020204" pitchFamily="66" charset="0"/>
            </a:endParaRPr>
          </a:p>
          <a:p>
            <a:pPr indent="266700" algn="just"/>
            <a:endParaRPr lang="ru-RU" sz="1000" i="1" dirty="0" smtClean="0">
              <a:solidFill>
                <a:srgbClr val="3406FA"/>
              </a:solidFill>
              <a:latin typeface="Comic Sans MS" panose="030F0702030302020204" pitchFamily="66" charset="0"/>
            </a:endParaRPr>
          </a:p>
          <a:p>
            <a:pPr indent="266700" algn="just"/>
            <a:endParaRPr lang="ru-RU" sz="1000" i="1" dirty="0">
              <a:solidFill>
                <a:srgbClr val="3406FA"/>
              </a:solidFill>
              <a:latin typeface="Comic Sans MS" panose="030F0702030302020204" pitchFamily="66" charset="0"/>
            </a:endParaRPr>
          </a:p>
          <a:p>
            <a:pPr indent="266700" algn="just"/>
            <a:endParaRPr lang="ru-RU" sz="1000" i="1" dirty="0" smtClean="0">
              <a:solidFill>
                <a:srgbClr val="3406FA"/>
              </a:solidFill>
              <a:latin typeface="Comic Sans MS" panose="030F0702030302020204" pitchFamily="66" charset="0"/>
            </a:endParaRPr>
          </a:p>
          <a:p>
            <a:pPr indent="266700" algn="just"/>
            <a:endParaRPr lang="ru-RU" sz="1000" i="1" dirty="0">
              <a:solidFill>
                <a:srgbClr val="3406FA"/>
              </a:solidFill>
              <a:latin typeface="Comic Sans MS" panose="030F0702030302020204" pitchFamily="66" charset="0"/>
            </a:endParaRPr>
          </a:p>
          <a:p>
            <a:pPr indent="266700" algn="just"/>
            <a:endParaRPr lang="ru-RU" sz="1000" i="1" dirty="0" smtClean="0">
              <a:solidFill>
                <a:srgbClr val="3406FA"/>
              </a:solidFill>
              <a:latin typeface="Comic Sans MS" panose="030F0702030302020204" pitchFamily="66" charset="0"/>
            </a:endParaRPr>
          </a:p>
          <a:p>
            <a:pPr indent="266700" algn="just"/>
            <a:endParaRPr lang="ru-RU" sz="1000" i="1" dirty="0">
              <a:solidFill>
                <a:srgbClr val="3406FA"/>
              </a:solidFill>
              <a:latin typeface="Comic Sans MS" panose="030F0702030302020204" pitchFamily="66" charset="0"/>
            </a:endParaRPr>
          </a:p>
          <a:p>
            <a:pPr indent="266700" algn="just"/>
            <a:endParaRPr lang="ru-RU" sz="1000" i="1" dirty="0" smtClean="0">
              <a:solidFill>
                <a:srgbClr val="3406FA"/>
              </a:solidFill>
              <a:latin typeface="Comic Sans MS" panose="030F0702030302020204" pitchFamily="66" charset="0"/>
            </a:endParaRPr>
          </a:p>
          <a:p>
            <a:pPr indent="266700" algn="just"/>
            <a:endParaRPr lang="ru-RU" sz="1000" i="1" dirty="0">
              <a:solidFill>
                <a:srgbClr val="3406FA"/>
              </a:solidFill>
              <a:latin typeface="Comic Sans MS" panose="030F0702030302020204" pitchFamily="66" charset="0"/>
            </a:endParaRPr>
          </a:p>
          <a:p>
            <a:pPr indent="266700" algn="just"/>
            <a:endParaRPr lang="ru-RU" sz="1000" i="1" dirty="0" smtClean="0">
              <a:solidFill>
                <a:srgbClr val="3406FA"/>
              </a:solidFill>
              <a:latin typeface="Comic Sans MS" panose="030F0702030302020204" pitchFamily="66" charset="0"/>
            </a:endParaRPr>
          </a:p>
          <a:p>
            <a:pPr indent="266700" algn="just"/>
            <a:endParaRPr lang="ru-RU" sz="1000" i="1" dirty="0" smtClean="0">
              <a:solidFill>
                <a:srgbClr val="3406FA"/>
              </a:solidFill>
              <a:latin typeface="Comic Sans MS" panose="030F0702030302020204" pitchFamily="66" charset="0"/>
            </a:endParaRPr>
          </a:p>
          <a:p>
            <a:pPr indent="266700" algn="just"/>
            <a:endParaRPr lang="ru-RU" sz="1000" i="1" dirty="0">
              <a:solidFill>
                <a:srgbClr val="3406FA"/>
              </a:solidFill>
              <a:latin typeface="Comic Sans MS" panose="030F0702030302020204" pitchFamily="66" charset="0"/>
            </a:endParaRPr>
          </a:p>
          <a:p>
            <a:pPr indent="266700" algn="just"/>
            <a:endParaRPr lang="ru-RU" sz="1000" i="1" dirty="0" smtClean="0">
              <a:solidFill>
                <a:srgbClr val="3406FA"/>
              </a:solidFill>
              <a:latin typeface="Comic Sans MS" panose="030F0702030302020204" pitchFamily="66" charset="0"/>
            </a:endParaRPr>
          </a:p>
          <a:p>
            <a:pPr indent="266700" algn="just"/>
            <a:r>
              <a:rPr lang="ru-RU" sz="100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Благодарим Викторию за предоставленную информацию!</a:t>
            </a:r>
            <a:endParaRPr lang="ru-RU" sz="1000" i="1" dirty="0">
              <a:solidFill>
                <a:srgbClr val="3406FA"/>
              </a:solidFill>
              <a:latin typeface="Comic Sans MS" panose="030F0702030302020204" pitchFamily="66" charset="0"/>
            </a:endParaRPr>
          </a:p>
          <a:p>
            <a:pPr indent="266700"/>
            <a:endParaRPr lang="ru-RU" sz="1000" dirty="0" smtClean="0">
              <a:latin typeface="Comic Sans MS" panose="030F0702030302020204" pitchFamily="66" charset="0"/>
            </a:endParaRPr>
          </a:p>
          <a:p>
            <a:pPr indent="266700"/>
            <a:r>
              <a:rPr lang="ru-RU" sz="1000" dirty="0">
                <a:latin typeface="Comic Sans MS" panose="030F0702030302020204" pitchFamily="66" charset="0"/>
              </a:rPr>
              <a:t/>
            </a:r>
            <a:br>
              <a:rPr lang="ru-RU" sz="1000" dirty="0">
                <a:latin typeface="Comic Sans MS" panose="030F0702030302020204" pitchFamily="66" charset="0"/>
              </a:rPr>
            </a:br>
            <a:endParaRPr lang="ru-RU" sz="1000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92896" y="-10990"/>
            <a:ext cx="436510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Всемирный день театра</a:t>
            </a:r>
            <a:r>
              <a:rPr lang="ru-RU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 (</a:t>
            </a:r>
            <a:r>
              <a:rPr lang="ru-RU" sz="11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World</a:t>
            </a:r>
            <a:r>
              <a:rPr lang="ru-RU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ru-RU" sz="11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Theatre</a:t>
            </a:r>
            <a:r>
              <a:rPr lang="ru-RU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ru-RU" sz="11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Day</a:t>
            </a:r>
            <a:r>
              <a:rPr lang="ru-RU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) </a:t>
            </a:r>
            <a:r>
              <a:rPr lang="ru-RU" sz="1000" dirty="0">
                <a:latin typeface="Comic Sans MS" panose="030F0702030302020204" pitchFamily="66" charset="0"/>
              </a:rPr>
              <a:t>установлен в 1961 году IX конгрессом Международного института театра (</a:t>
            </a:r>
            <a:r>
              <a:rPr lang="ru-RU" sz="1000" dirty="0" err="1">
                <a:latin typeface="Comic Sans MS" panose="030F0702030302020204" pitchFamily="66" charset="0"/>
              </a:rPr>
              <a:t>International</a:t>
            </a:r>
            <a:r>
              <a:rPr lang="ru-RU" sz="1000" dirty="0">
                <a:latin typeface="Comic Sans MS" panose="030F0702030302020204" pitchFamily="66" charset="0"/>
              </a:rPr>
              <a:t> </a:t>
            </a:r>
            <a:r>
              <a:rPr lang="ru-RU" sz="1000" dirty="0" err="1">
                <a:latin typeface="Comic Sans MS" panose="030F0702030302020204" pitchFamily="66" charset="0"/>
              </a:rPr>
              <a:t>Theatre</a:t>
            </a:r>
            <a:r>
              <a:rPr lang="ru-RU" sz="1000" dirty="0">
                <a:latin typeface="Comic Sans MS" panose="030F0702030302020204" pitchFamily="66" charset="0"/>
              </a:rPr>
              <a:t> </a:t>
            </a:r>
            <a:r>
              <a:rPr lang="ru-RU" sz="1000" dirty="0" err="1">
                <a:latin typeface="Comic Sans MS" panose="030F0702030302020204" pitchFamily="66" charset="0"/>
              </a:rPr>
              <a:t>Institute</a:t>
            </a:r>
            <a:r>
              <a:rPr lang="ru-RU" sz="1000" dirty="0">
                <a:latin typeface="Comic Sans MS" panose="030F0702030302020204" pitchFamily="66" charset="0"/>
              </a:rPr>
              <a:t>, ITI) и ежегодно </a:t>
            </a:r>
            <a:r>
              <a:rPr lang="ru-RU" sz="1000" dirty="0">
                <a:latin typeface="Comic Sans MS" panose="030F0702030302020204" pitchFamily="66" charset="0"/>
                <a:hlinkClick r:id="rId5"/>
              </a:rPr>
              <a:t>27 марта</a:t>
            </a:r>
            <a:r>
              <a:rPr lang="ru-RU" sz="1000" dirty="0">
                <a:latin typeface="Comic Sans MS" panose="030F0702030302020204" pitchFamily="66" charset="0"/>
              </a:rPr>
              <a:t> отмечается Центрами ITI и международными театральными обществами. Традиционно он проходит под единым девизом: </a:t>
            </a:r>
            <a:r>
              <a:rPr lang="ru-RU" sz="1000" i="1" dirty="0">
                <a:latin typeface="Comic Sans MS" panose="030F0702030302020204" pitchFamily="66" charset="0"/>
              </a:rPr>
              <a:t>«Театр как средство взаимопонимания и укрепления мира между народами</a:t>
            </a:r>
            <a:r>
              <a:rPr lang="ru-RU" sz="1000" i="1" dirty="0" smtClean="0">
                <a:latin typeface="Comic Sans MS" panose="030F0702030302020204" pitchFamily="66" charset="0"/>
              </a:rPr>
              <a:t>»</a:t>
            </a:r>
            <a:r>
              <a:rPr lang="ru-RU" sz="1000" dirty="0" smtClean="0">
                <a:latin typeface="Comic Sans MS" panose="030F0702030302020204" pitchFamily="66" charset="0"/>
              </a:rPr>
              <a:t>.</a:t>
            </a:r>
            <a:r>
              <a:rPr lang="ru-RU" sz="1000" dirty="0"/>
              <a:t> </a:t>
            </a:r>
            <a:r>
              <a:rPr lang="ru-RU" sz="1000" dirty="0">
                <a:latin typeface="Comic Sans MS" panose="030F0702030302020204" pitchFamily="66" charset="0"/>
              </a:rPr>
              <a:t>Деятельность Международного института театра (МИТ), согласно его уставу, направлена на </a:t>
            </a:r>
            <a:r>
              <a:rPr lang="ru-RU" sz="1000" i="1" dirty="0">
                <a:latin typeface="Comic Sans MS" panose="030F0702030302020204" pitchFamily="66" charset="0"/>
              </a:rPr>
              <a:t>«укрепление мира и дружбы между народами, на расширение творческого сотрудничества всех театральных деятелей мира»</a:t>
            </a:r>
            <a:r>
              <a:rPr lang="ru-RU" sz="1000" dirty="0">
                <a:latin typeface="Comic Sans MS" panose="030F0702030302020204" pitchFamily="66" charset="0"/>
              </a:rPr>
              <a:t>. </a:t>
            </a:r>
            <a:br>
              <a:rPr lang="ru-RU" sz="1000" dirty="0">
                <a:latin typeface="Comic Sans MS" panose="030F0702030302020204" pitchFamily="66" charset="0"/>
              </a:rPr>
            </a:br>
            <a:endParaRPr lang="ru-RU" sz="1000" dirty="0">
              <a:latin typeface="Comic Sans MS" panose="030F0702030302020204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92896" cy="1641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6604557" y="9590841"/>
            <a:ext cx="2760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/>
              <a:t>4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8" t="6953" r="15889"/>
          <a:stretch/>
        </p:blipFill>
        <p:spPr>
          <a:xfrm>
            <a:off x="-55415" y="3860679"/>
            <a:ext cx="1700808" cy="1490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1484785" y="3812492"/>
            <a:ext cx="346750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ВИКТОРИЯ </a:t>
            </a:r>
            <a:r>
              <a:rPr lang="ru-RU" sz="1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ЗУЕВА: </a:t>
            </a:r>
            <a:r>
              <a:rPr lang="ru-RU" sz="1000" b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«</a:t>
            </a:r>
            <a:r>
              <a:rPr lang="ru-RU" sz="100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Меня </a:t>
            </a:r>
            <a:r>
              <a:rPr lang="ru-RU" sz="1000" i="1" dirty="0">
                <a:solidFill>
                  <a:srgbClr val="3406FA"/>
                </a:solidFill>
                <a:latin typeface="Comic Sans MS" panose="030F0702030302020204" pitchFamily="66" charset="0"/>
              </a:rPr>
              <a:t>зовут Виктория Зуева. Я выпускница </a:t>
            </a:r>
            <a:r>
              <a:rPr lang="ru-RU" sz="1000" i="1" dirty="0" err="1" smtClean="0">
                <a:solidFill>
                  <a:srgbClr val="3406FA"/>
                </a:solidFill>
                <a:latin typeface="Comic Sans MS" panose="030F0702030302020204" pitchFamily="66" charset="0"/>
              </a:rPr>
              <a:t>БрПК</a:t>
            </a:r>
            <a:r>
              <a:rPr lang="ru-RU" sz="100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 2007 </a:t>
            </a:r>
            <a:r>
              <a:rPr lang="ru-RU" sz="1000" i="1" dirty="0">
                <a:solidFill>
                  <a:srgbClr val="3406FA"/>
                </a:solidFill>
                <a:latin typeface="Comic Sans MS" panose="030F0702030302020204" pitchFamily="66" charset="0"/>
              </a:rPr>
              <a:t>года. </a:t>
            </a:r>
            <a:r>
              <a:rPr lang="ru-RU" sz="100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Училась по специальности «Коммерция». За </a:t>
            </a:r>
            <a:r>
              <a:rPr lang="ru-RU" sz="1000" i="1" dirty="0">
                <a:solidFill>
                  <a:srgbClr val="3406FA"/>
                </a:solidFill>
                <a:latin typeface="Comic Sans MS" panose="030F0702030302020204" pitchFamily="66" charset="0"/>
              </a:rPr>
              <a:t>годы обучения в </a:t>
            </a:r>
            <a:r>
              <a:rPr lang="ru-RU" sz="100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колледже </a:t>
            </a:r>
            <a:r>
              <a:rPr lang="ru-RU" sz="1000" i="1" dirty="0">
                <a:solidFill>
                  <a:srgbClr val="3406FA"/>
                </a:solidFill>
                <a:latin typeface="Comic Sans MS" panose="030F0702030302020204" pitchFamily="66" charset="0"/>
              </a:rPr>
              <a:t>мне привили особую любовь к творчеству. На этапе поступления мне рассказали, что именно в этом учебном заведении учатся самые талантливые ребята города Братска. Тогда я уже загорелась. И сразу же спросили могу ли я петь или танцевать, я сказала, что </a:t>
            </a:r>
            <a:r>
              <a:rPr lang="ru-RU" sz="1000" i="1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умею делать и то, и другое, </a:t>
            </a:r>
            <a:endParaRPr lang="ru-RU" sz="1000" dirty="0">
              <a:solidFill>
                <a:srgbClr val="3406FA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620" y="7394500"/>
            <a:ext cx="1633218" cy="24498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9" t="9998" r="12067"/>
          <a:stretch/>
        </p:blipFill>
        <p:spPr>
          <a:xfrm>
            <a:off x="4888227" y="3840958"/>
            <a:ext cx="2004101" cy="1446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82026" y="7343552"/>
            <a:ext cx="1875974" cy="25012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57"/>
          <a:stretch/>
        </p:blipFill>
        <p:spPr>
          <a:xfrm>
            <a:off x="3211666" y="7375248"/>
            <a:ext cx="1841923" cy="2457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694" y="7394500"/>
            <a:ext cx="1631972" cy="2450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0825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556314" y="9534733"/>
            <a:ext cx="2760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5</a:t>
            </a:r>
            <a:endParaRPr lang="ru-RU" sz="1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00808" y="-19050"/>
            <a:ext cx="35477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Ariston" panose="03000400000000000000" pitchFamily="66" charset="0"/>
              </a:rPr>
              <a:t>Студенческая поэзия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42606"/>
            <a:ext cx="5984331" cy="97872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ПРОСТОТА</a:t>
            </a:r>
          </a:p>
          <a:p>
            <a:r>
              <a:rPr lang="ru-RU" sz="1400" i="1" dirty="0" smtClean="0">
                <a:solidFill>
                  <a:srgbClr val="14025E"/>
                </a:solidFill>
                <a:latin typeface="Bookman Old Style" panose="02050604050505020204" pitchFamily="18" charset="0"/>
              </a:rPr>
              <a:t>А </a:t>
            </a: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в небе тёмно-синем огромная луна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Она так светит ярко, пусть даже и одна.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И звёзд сиянье рядом красы той не затмит,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Когда свой взгляд с земли на небо кто-то устремит.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/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Бери пример с луны той - она одна такая,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Вокруг звёзд миллион.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Пусть не похожа, но светла.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Приносит пользы много, но скромна.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Ведь красит вовсе не богатство и глянцевая красота,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А красит человека добро, любовь и </a:t>
            </a:r>
            <a:r>
              <a:rPr lang="ru-RU" sz="1400" i="1" dirty="0" smtClean="0">
                <a:solidFill>
                  <a:srgbClr val="14025E"/>
                </a:solidFill>
                <a:latin typeface="Bookman Old Style" panose="02050604050505020204" pitchFamily="18" charset="0"/>
              </a:rPr>
              <a:t>простота</a:t>
            </a:r>
          </a:p>
          <a:p>
            <a:endParaRPr lang="ru-RU" sz="1400" b="1" i="1" dirty="0" smtClean="0">
              <a:solidFill>
                <a:srgbClr val="C00000"/>
              </a:solidFill>
              <a:latin typeface="Bookman Old Style" panose="02050604050505020204" pitchFamily="18" charset="0"/>
            </a:endParaRPr>
          </a:p>
          <a:p>
            <a:r>
              <a:rPr lang="ru-RU" sz="14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ПРОБУЖДЕНИЕ</a:t>
            </a:r>
          </a:p>
          <a:p>
            <a:r>
              <a:rPr lang="ru-RU" sz="1400" i="1" dirty="0" smtClean="0">
                <a:solidFill>
                  <a:srgbClr val="14025E"/>
                </a:solidFill>
                <a:latin typeface="Bookman Old Style" panose="02050604050505020204" pitchFamily="18" charset="0"/>
              </a:rPr>
              <a:t>Весна </a:t>
            </a: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поэзии полна и веет в воздухе прохладой,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А под окном скворцы - их возвращению мы рады.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Природа обретает тёплые цвета и красит позитивом.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Вокруг тебя такая красота и кажется она не объяснимой.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/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Из-под земли, очнувшись после зимней спячки, 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С берлоги тёмной замещавшей дом,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 err="1">
                <a:solidFill>
                  <a:srgbClr val="14025E"/>
                </a:solidFill>
                <a:latin typeface="Bookman Old Style" panose="02050604050505020204" pitchFamily="18" charset="0"/>
              </a:rPr>
              <a:t>Вылазит</a:t>
            </a: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 задом пухлым косолапый с радостным ревком -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Не надо больше с лапы питаться собственным жирком.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/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Набухли почки на деревьях и кустах 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Для того, чтоб после нашлось, чем накормить небесных птах.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Всех и всё питает матушка природа,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А настроение человека такое, как погода.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Гармония присутствует во всём, 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Должны хранить мы землю - ведь это же наш дом</a:t>
            </a:r>
            <a:r>
              <a:rPr lang="ru-RU" sz="1400" i="1" dirty="0" smtClean="0">
                <a:solidFill>
                  <a:srgbClr val="14025E"/>
                </a:solidFill>
                <a:latin typeface="Bookman Old Style" panose="02050604050505020204" pitchFamily="18" charset="0"/>
              </a:rPr>
              <a:t>.</a:t>
            </a:r>
          </a:p>
          <a:p>
            <a:endParaRPr lang="ru-RU" sz="1400" i="1" dirty="0" smtClean="0">
              <a:solidFill>
                <a:srgbClr val="14025E"/>
              </a:solidFill>
              <a:latin typeface="Bookman Old Style" panose="020506040505050202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НАСТАВЛЕНИЕ</a:t>
            </a:r>
          </a:p>
          <a:p>
            <a:r>
              <a:rPr lang="ru-RU" sz="1400" i="1" dirty="0" smtClean="0">
                <a:solidFill>
                  <a:srgbClr val="14025E"/>
                </a:solidFill>
                <a:latin typeface="Bookman Old Style" panose="02050604050505020204" pitchFamily="18" charset="0"/>
              </a:rPr>
              <a:t>Ты </a:t>
            </a: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не смотри, что кто-то легко обидит мать.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Ты не смотри, что кто-то одет красиво и богат,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Не надо, не завидуй - у них душа гнилая,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И добрыми делами грехи как будто окупая,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Они так просто деньгами швыряют. 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/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Но есть момент один - богатство не поможет: 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Любить, ценить и уважать бездушный человек не может. 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Валюта доброты на вес дороже золота, </a:t>
            </a:r>
            <a:b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А человек без искренней любви заряжен холосто</a:t>
            </a:r>
            <a:r>
              <a:rPr lang="ru-RU" sz="1400" i="1" dirty="0" smtClean="0">
                <a:solidFill>
                  <a:srgbClr val="14025E"/>
                </a:solidFill>
                <a:latin typeface="Bookman Old Style" panose="02050604050505020204" pitchFamily="18" charset="0"/>
              </a:rPr>
              <a:t>.</a:t>
            </a:r>
          </a:p>
          <a:p>
            <a:pPr algn="r"/>
            <a:r>
              <a:rPr lang="ru-RU" sz="1400" b="1" i="1" dirty="0" err="1" smtClean="0">
                <a:solidFill>
                  <a:srgbClr val="3406FA"/>
                </a:solidFill>
                <a:latin typeface="Bookman Old Style" panose="02050604050505020204" pitchFamily="18" charset="0"/>
              </a:rPr>
              <a:t>Ставцева</a:t>
            </a:r>
            <a:r>
              <a:rPr lang="ru-RU" sz="1400" b="1" i="1" dirty="0" smtClean="0">
                <a:solidFill>
                  <a:srgbClr val="3406FA"/>
                </a:solidFill>
                <a:latin typeface="Bookman Old Style" panose="02050604050505020204" pitchFamily="18" charset="0"/>
              </a:rPr>
              <a:t> Эльмира, гр.ВТ-21-16</a:t>
            </a:r>
            <a:endParaRPr lang="ru-RU" sz="1400" b="1" i="1" dirty="0">
              <a:solidFill>
                <a:srgbClr val="3406FA"/>
              </a:solidFill>
              <a:latin typeface="Bookman Old Style" panose="02050604050505020204" pitchFamily="18" charset="0"/>
            </a:endParaRPr>
          </a:p>
          <a:p>
            <a:endParaRPr lang="ru-RU" sz="1400" i="1" dirty="0" smtClean="0">
              <a:solidFill>
                <a:srgbClr val="14025E"/>
              </a:solidFill>
              <a:latin typeface="Bookman Old Style" panose="02050604050505020204" pitchFamily="18" charset="0"/>
            </a:endParaRPr>
          </a:p>
          <a:p>
            <a:endParaRPr lang="ru-RU" sz="1400" i="1" dirty="0">
              <a:solidFill>
                <a:srgbClr val="14025E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0" t="-18518" r="42048" b="18518"/>
          <a:stretch/>
        </p:blipFill>
        <p:spPr>
          <a:xfrm>
            <a:off x="4869272" y="344488"/>
            <a:ext cx="1988727" cy="2226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86" r="24286"/>
          <a:stretch/>
        </p:blipFill>
        <p:spPr>
          <a:xfrm>
            <a:off x="5323101" y="3800872"/>
            <a:ext cx="1581679" cy="21709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235" y="7185248"/>
            <a:ext cx="1891604" cy="1829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44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642907" y="9489504"/>
            <a:ext cx="2760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/>
              <a:t>6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55117" y="-87560"/>
            <a:ext cx="35477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Ariston" panose="03000400000000000000" pitchFamily="66" charset="0"/>
              </a:rPr>
              <a:t>Студенческая поэзия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-60647" y="344488"/>
            <a:ext cx="6917506" cy="10241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5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НОСТАЛЬГИЯ</a:t>
            </a:r>
          </a:p>
          <a:p>
            <a:r>
              <a:rPr lang="ru-RU" sz="1350" i="1" dirty="0" smtClean="0">
                <a:solidFill>
                  <a:srgbClr val="14025E"/>
                </a:solidFill>
                <a:latin typeface="Bookman Old Style" panose="02050604050505020204" pitchFamily="18" charset="0"/>
              </a:rPr>
              <a:t>Стучат </a:t>
            </a: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колёса по рельсам и слышен гудок.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Перед тобой открыты тысячи дорог.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Прощальным взглядом осмотришь перрон: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Кто-то сидит напротив - полупустой вагон.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За направленьем ветра едешь вдаль,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А сердце окутала грусть и печаль.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Чувство это не описать, как грустишь по дому,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Словами невозможно передать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То место, где провёл свои лучшие годы.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От прекрасного чувства любви до непогоды,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Возвратиться назад, увы, не дано.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Путь построен судьбой - всё решено.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Я не спорю - выбор за тобой…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Бросить всё и вернуться в край родной,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Ну, а если там никто тебя не ждёт, 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Осознанье правды к тебе со временем придёт. 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Размышляя над сущностью своей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Поймёшь, что было для тебя важней.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Не стоит руки опускать в </a:t>
            </a:r>
            <a:r>
              <a:rPr lang="ru-RU" sz="1350" i="1" dirty="0" err="1">
                <a:solidFill>
                  <a:srgbClr val="14025E"/>
                </a:solidFill>
                <a:latin typeface="Bookman Old Style" panose="02050604050505020204" pitchFamily="18" charset="0"/>
              </a:rPr>
              <a:t>незнаньи</a:t>
            </a: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,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Быть сильным - это твоё призвание</a:t>
            </a:r>
            <a:r>
              <a:rPr lang="ru-RU" sz="1350" i="1" dirty="0" smtClean="0">
                <a:solidFill>
                  <a:srgbClr val="14025E"/>
                </a:solidFill>
                <a:latin typeface="Bookman Old Style" panose="02050604050505020204" pitchFamily="18" charset="0"/>
              </a:rPr>
              <a:t>.</a:t>
            </a:r>
            <a:endParaRPr lang="ru-RU" sz="1350" dirty="0">
              <a:latin typeface="Bookman Old Style" panose="02050604050505020204" pitchFamily="18" charset="0"/>
            </a:endParaRPr>
          </a:p>
          <a:p>
            <a:r>
              <a:rPr lang="ru-RU" sz="135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УТРО</a:t>
            </a:r>
          </a:p>
          <a:p>
            <a:r>
              <a:rPr lang="ru-RU" sz="1350" i="1" dirty="0" smtClean="0">
                <a:solidFill>
                  <a:srgbClr val="14025E"/>
                </a:solidFill>
                <a:latin typeface="Bookman Old Style" panose="02050604050505020204" pitchFamily="18" charset="0"/>
              </a:rPr>
              <a:t>Рано </a:t>
            </a: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утром, проснувшись, к окну подойдя, 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Распахни настежь окна - встреть солнце нового дня. 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Пусть наполнится комната яркими лучами, 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И с лица твоего сотрёт все печали. 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Вкус ароматного кофе хорошенько взбодрит, 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Настроение прекрасное на весь день подарит!</a:t>
            </a:r>
          </a:p>
          <a:p>
            <a:r>
              <a:rPr lang="ru-RU" sz="135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РАЗНЫЕ ЛЮДИ</a:t>
            </a:r>
          </a:p>
          <a:p>
            <a:r>
              <a:rPr lang="ru-RU" sz="1350" i="1" dirty="0" smtClean="0">
                <a:solidFill>
                  <a:srgbClr val="14025E"/>
                </a:solidFill>
                <a:latin typeface="Bookman Old Style" panose="02050604050505020204" pitchFamily="18" charset="0"/>
              </a:rPr>
              <a:t>Все </a:t>
            </a: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люди разные, как ни крути, по одежде или внешности, 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Но ты поспешно при первой встрече не суди - 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Встречаются в воспитанном характере погрешности. 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Кто-то слишком прост, а кому-то важен карьерный рост. 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Живя в квартире ипотечной, сделав первый взнос, 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Мы создаём себе проблемы, как в ресторане по меню: 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А принесите мне, пожалуйста, ещё, а я попробую, решу. 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И пусть устал и обессилел, но продолжаешь суету. 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И каждый день не замечаешь: вокруг в прекрасном всё цвету! 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Разнообразна картина жизни, бывает множество чудес. 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За каждым поворотом встречаешь разной сложности процесс. 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Падения и взлёты по-своему переносят все: 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Многие с позитивом полным, на своей волне. 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Человек - это облако эмоций, заранее не скажешь, когда взорвётся, 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И каплями дождя слеза с лица </a:t>
            </a:r>
            <a:r>
              <a:rPr lang="ru-RU" sz="1350" i="1" dirty="0" err="1">
                <a:solidFill>
                  <a:srgbClr val="14025E"/>
                </a:solidFill>
                <a:latin typeface="Bookman Old Style" panose="02050604050505020204" pitchFamily="18" charset="0"/>
              </a:rPr>
              <a:t>сотрётся</a:t>
            </a: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.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А время быстротечно, назад уж не вернётся, </a:t>
            </a:r>
            <a:b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</a:br>
            <a:r>
              <a:rPr lang="ru-RU" sz="135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Ты думай прежде головой - легче так живётся</a:t>
            </a:r>
            <a:r>
              <a:rPr lang="ru-RU" sz="1350" i="1" dirty="0" smtClean="0">
                <a:solidFill>
                  <a:srgbClr val="14025E"/>
                </a:solidFill>
                <a:latin typeface="Bookman Old Style" panose="02050604050505020204" pitchFamily="18" charset="0"/>
              </a:rPr>
              <a:t>.</a:t>
            </a:r>
            <a:r>
              <a:rPr lang="ru-RU" sz="1200" b="1" i="1" dirty="0">
                <a:solidFill>
                  <a:srgbClr val="3406FA"/>
                </a:solidFill>
                <a:latin typeface="Bookman Old Style" panose="02050604050505020204" pitchFamily="18" charset="0"/>
              </a:rPr>
              <a:t> </a:t>
            </a:r>
            <a:r>
              <a:rPr lang="ru-RU" sz="1150" b="1" i="1" dirty="0" err="1">
                <a:solidFill>
                  <a:srgbClr val="3406FA"/>
                </a:solidFill>
                <a:latin typeface="Bookman Old Style" panose="02050604050505020204" pitchFamily="18" charset="0"/>
              </a:rPr>
              <a:t>Ставцева</a:t>
            </a:r>
            <a:r>
              <a:rPr lang="ru-RU" sz="1150" b="1" i="1" dirty="0">
                <a:solidFill>
                  <a:srgbClr val="3406FA"/>
                </a:solidFill>
                <a:latin typeface="Bookman Old Style" panose="02050604050505020204" pitchFamily="18" charset="0"/>
              </a:rPr>
              <a:t> Эльмира, гр.ВТ-21-16</a:t>
            </a:r>
          </a:p>
          <a:p>
            <a:endParaRPr lang="ru-RU" sz="1350" i="1" dirty="0">
              <a:solidFill>
                <a:srgbClr val="14025E"/>
              </a:solidFill>
              <a:latin typeface="Bookman Old Style" panose="02050604050505020204" pitchFamily="18" charset="0"/>
            </a:endParaRPr>
          </a:p>
          <a:p>
            <a:endParaRPr lang="ru-RU" sz="1350" i="1" dirty="0">
              <a:solidFill>
                <a:srgbClr val="14025E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144" y="4783439"/>
            <a:ext cx="2193801" cy="1725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157" y="6825208"/>
            <a:ext cx="1592843" cy="15928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1"/>
          <a:stretch/>
        </p:blipFill>
        <p:spPr>
          <a:xfrm>
            <a:off x="4390508" y="1208584"/>
            <a:ext cx="2429243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9141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392" y="0"/>
            <a:ext cx="6957392" cy="9906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00808" y="0"/>
            <a:ext cx="35477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Ariston" panose="03000400000000000000" pitchFamily="66" charset="0"/>
              </a:rPr>
              <a:t>Студенческая поэзия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-99392" y="588525"/>
            <a:ext cx="6957392" cy="9910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Природа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Нас окружает природа везде и всегда,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Мы ей подражаем, так было всегда!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Она даёт нам жизнь, покой и уют-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Об этом даже люди песни поют!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 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Но, несмотря на пользу природы и благ,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Мы уничтожаем её быстро…Человек-это враг.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Многие твердят: «Мы спасаем природу!»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Но на самом деле убивают в своём роде…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Дорогие друзья, берегите природу!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Она-наша мать, мать целого </a:t>
            </a:r>
            <a:r>
              <a:rPr lang="ru-RU" sz="1400" i="1" dirty="0" smtClean="0">
                <a:solidFill>
                  <a:srgbClr val="14025E"/>
                </a:solidFill>
                <a:latin typeface="Bookman Old Style" panose="02050604050505020204" pitchFamily="18" charset="0"/>
              </a:rPr>
              <a:t>рода!</a:t>
            </a:r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 </a:t>
            </a:r>
            <a:r>
              <a:rPr lang="ru-RU" sz="1400" i="1" dirty="0" smtClean="0">
                <a:solidFill>
                  <a:srgbClr val="14025E"/>
                </a:solidFill>
                <a:latin typeface="Bookman Old Style" panose="02050604050505020204" pitchFamily="18" charset="0"/>
              </a:rPr>
              <a:t>           </a:t>
            </a:r>
            <a:r>
              <a:rPr lang="ru-RU" sz="1400" i="1" dirty="0" err="1" smtClean="0">
                <a:solidFill>
                  <a:srgbClr val="3406FA"/>
                </a:solidFill>
                <a:latin typeface="Bookman Old Style" panose="02050604050505020204" pitchFamily="18" charset="0"/>
              </a:rPr>
              <a:t>Миклео</a:t>
            </a:r>
            <a:r>
              <a:rPr lang="ru-RU" sz="1400" i="1" dirty="0" smtClean="0">
                <a:solidFill>
                  <a:srgbClr val="3406FA"/>
                </a:solidFill>
                <a:latin typeface="Bookman Old Style" panose="02050604050505020204" pitchFamily="18" charset="0"/>
              </a:rPr>
              <a:t> </a:t>
            </a:r>
            <a:r>
              <a:rPr lang="ru-RU" sz="1400" i="1" dirty="0" err="1" smtClean="0">
                <a:solidFill>
                  <a:srgbClr val="3406FA"/>
                </a:solidFill>
                <a:latin typeface="Bookman Old Style" panose="02050604050505020204" pitchFamily="18" charset="0"/>
              </a:rPr>
              <a:t>Сеон</a:t>
            </a:r>
            <a:endParaRPr lang="ru-RU" sz="1400" i="1" dirty="0" smtClean="0">
              <a:solidFill>
                <a:srgbClr val="3406FA"/>
              </a:solidFill>
              <a:latin typeface="Bookman Old Style" panose="02050604050505020204" pitchFamily="18" charset="0"/>
            </a:endParaRPr>
          </a:p>
          <a:p>
            <a:endParaRPr lang="ru-RU" sz="1400" i="1" dirty="0">
              <a:solidFill>
                <a:srgbClr val="14025E"/>
              </a:solidFill>
              <a:latin typeface="Bookman Old Style" panose="020506040505050202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МИЛЛИОН ЛЮДЕЙ</a:t>
            </a:r>
            <a:endParaRPr lang="ru-RU" sz="1400" i="1" dirty="0">
              <a:solidFill>
                <a:srgbClr val="14025E"/>
              </a:solidFill>
              <a:latin typeface="Bookman Old Style" panose="02050604050505020204" pitchFamily="18" charset="0"/>
            </a:endParaRP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Миллион людей в году,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Забыв сиянье ярких дней,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Выбрали не ту тропу,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Осознанно пошли по ней.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 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Пред тем, как выбрать этот путь,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Возможно, мы понять не сможем.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Их жизнь опишет слово «жуть»,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Но верят, что мы им поможем.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 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Или поддержим, скажем что-то,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Чтобы облегчить бремя их.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Чтобы понять, что есть хоть кто-то,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Кто всё же любит их.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 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А может просто уважает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И, никогда об этом не крича,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Искренне добра желает: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«Дружище, не руби с плеча!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 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Скорей, дружок, сними петлю,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И лезвие от вены убери!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Я искренне тебя молю:</a:t>
            </a:r>
          </a:p>
          <a:p>
            <a:r>
              <a:rPr lang="ru-RU" sz="1400" i="1" dirty="0">
                <a:solidFill>
                  <a:srgbClr val="14025E"/>
                </a:solidFill>
                <a:latin typeface="Bookman Old Style" panose="02050604050505020204" pitchFamily="18" charset="0"/>
              </a:rPr>
              <a:t>Живи, себя ты </a:t>
            </a:r>
            <a:r>
              <a:rPr lang="ru-RU" sz="1400" i="1" dirty="0" smtClean="0">
                <a:solidFill>
                  <a:srgbClr val="14025E"/>
                </a:solidFill>
                <a:latin typeface="Bookman Old Style" panose="02050604050505020204" pitchFamily="18" charset="0"/>
              </a:rPr>
              <a:t>береги!                            </a:t>
            </a:r>
            <a:r>
              <a:rPr lang="ru-RU" sz="1400" i="1" dirty="0" smtClean="0">
                <a:solidFill>
                  <a:srgbClr val="3406FA"/>
                </a:solidFill>
                <a:latin typeface="Bookman Old Style" panose="02050604050505020204" pitchFamily="18" charset="0"/>
              </a:rPr>
              <a:t>АИ</a:t>
            </a:r>
            <a:r>
              <a:rPr lang="en-US" sz="1400" i="1" dirty="0" err="1" smtClean="0">
                <a:solidFill>
                  <a:srgbClr val="3406FA"/>
                </a:solidFill>
                <a:latin typeface="Bookman Old Style" panose="02050604050505020204" pitchFamily="18" charset="0"/>
              </a:rPr>
              <a:t>st</a:t>
            </a:r>
            <a:endParaRPr lang="ru-RU" sz="1400" i="1" dirty="0" smtClean="0">
              <a:solidFill>
                <a:srgbClr val="3406FA"/>
              </a:solidFill>
              <a:latin typeface="Bookman Old Style" panose="02050604050505020204" pitchFamily="18" charset="0"/>
            </a:endParaRPr>
          </a:p>
          <a:p>
            <a:endParaRPr lang="ru-RU" sz="1400" i="1" dirty="0">
              <a:solidFill>
                <a:srgbClr val="3406FA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1400" dirty="0">
                <a:solidFill>
                  <a:srgbClr val="FF0000"/>
                </a:solidFill>
                <a:latin typeface="Bookman Old Style" panose="02050604050505020204" pitchFamily="18" charset="0"/>
              </a:rPr>
              <a:t> </a:t>
            </a:r>
            <a:r>
              <a:rPr lang="ru-RU" sz="1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Пресс-центр газеты «ЛИГА» благодарит студентов за предоставленные стихотворения и приглашает студентов Братского политехнического колледжа  приобщиться к поэтическому творчеству!</a:t>
            </a:r>
            <a:endParaRPr lang="ru-RU" sz="14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endParaRPr lang="ru-RU" sz="1400" i="1" dirty="0">
              <a:solidFill>
                <a:srgbClr val="14025E"/>
              </a:solidFill>
              <a:latin typeface="Bookman Old Style" panose="02050604050505020204" pitchFamily="18" charset="0"/>
            </a:endParaRPr>
          </a:p>
          <a:p>
            <a:endParaRPr lang="ru-RU" i="1" dirty="0">
              <a:solidFill>
                <a:srgbClr val="14025E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9" r="2140"/>
          <a:stretch/>
        </p:blipFill>
        <p:spPr>
          <a:xfrm>
            <a:off x="3966122" y="588947"/>
            <a:ext cx="2564904" cy="1617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890" y="5889104"/>
            <a:ext cx="2683367" cy="26833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31" y="3656856"/>
            <a:ext cx="2876550" cy="1590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6581962" y="9598223"/>
            <a:ext cx="2760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03791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99394" y="1723478"/>
            <a:ext cx="7027043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0975" algn="just"/>
            <a:r>
              <a:rPr lang="ru-RU" sz="1100" dirty="0">
                <a:latin typeface="Comic Sans MS" panose="030F0702030302020204" pitchFamily="66" charset="0"/>
              </a:rPr>
              <a:t>В руках мудрого человека завышенная самооценка даст </a:t>
            </a:r>
            <a:r>
              <a:rPr lang="ru-RU" sz="1100" dirty="0" smtClean="0">
                <a:latin typeface="Comic Sans MS" panose="030F0702030302020204" pitchFamily="66" charset="0"/>
              </a:rPr>
              <a:t>ему ситуативный </a:t>
            </a:r>
            <a:r>
              <a:rPr lang="ru-RU" sz="1100" dirty="0">
                <a:latin typeface="Comic Sans MS" panose="030F0702030302020204" pitchFamily="66" charset="0"/>
              </a:rPr>
              <a:t>ресурс: верить в себя, уверенность в себе, наилучший успешный результат.</a:t>
            </a:r>
          </a:p>
          <a:p>
            <a:pPr indent="180975" algn="just"/>
            <a:r>
              <a:rPr lang="ru-RU" sz="1100" dirty="0" smtClean="0">
                <a:latin typeface="Comic Sans MS" panose="030F0702030302020204" pitchFamily="66" charset="0"/>
              </a:rPr>
              <a:t>В руках недалекого человека его завышенная самооценка вызовет смех окружающих: «Ну что ты из себя мнишь!» и приведет к неудаче. </a:t>
            </a:r>
          </a:p>
          <a:p>
            <a:pPr algn="just"/>
            <a:r>
              <a:rPr lang="ru-RU" sz="1100" dirty="0" smtClean="0">
                <a:latin typeface="Comic Sans MS" panose="030F0702030302020204" pitchFamily="66" charset="0"/>
              </a:rPr>
              <a:t>Самооценка успешного человека – стабильно высокая, но не потому что «я уже всего достиг», а «для того, чтобы достичь больше». Только с адекватной самооценкой человек может сказать: «Эта задача мне по силам, а эта задача – пока нет. Нужно учиться!».</a:t>
            </a:r>
          </a:p>
          <a:p>
            <a:pPr algn="just"/>
            <a:r>
              <a:rPr lang="ru-RU" sz="11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4 признака неадекватной самооценки:</a:t>
            </a:r>
          </a:p>
          <a:p>
            <a:pPr lvl="0" indent="-171450" algn="just">
              <a:buFont typeface="Wingdings" panose="05000000000000000000" pitchFamily="2" charset="2"/>
              <a:buChar char="Ø"/>
            </a:pPr>
            <a:r>
              <a:rPr lang="ru-RU" sz="1100" dirty="0" smtClean="0">
                <a:latin typeface="Comic Sans MS" panose="030F0702030302020204" pitchFamily="66" charset="0"/>
              </a:rPr>
              <a:t>родители с неадекватной самооценкой;</a:t>
            </a:r>
          </a:p>
          <a:p>
            <a:pPr lvl="0" indent="-171450" algn="just">
              <a:buFont typeface="Wingdings" panose="05000000000000000000" pitchFamily="2" charset="2"/>
              <a:buChar char="Ø"/>
            </a:pPr>
            <a:r>
              <a:rPr lang="ru-RU" sz="1100" dirty="0" smtClean="0">
                <a:latin typeface="Comic Sans MS" panose="030F0702030302020204" pitchFamily="66" charset="0"/>
              </a:rPr>
              <a:t>ошибки в воспитании, например, крики, жестокость;</a:t>
            </a:r>
          </a:p>
          <a:p>
            <a:pPr lvl="0" indent="-171450" algn="just">
              <a:buFont typeface="Wingdings" panose="05000000000000000000" pitchFamily="2" charset="2"/>
              <a:buChar char="Ø"/>
            </a:pPr>
            <a:r>
              <a:rPr lang="ru-RU" sz="1100" dirty="0" smtClean="0">
                <a:latin typeface="Comic Sans MS" panose="030F0702030302020204" pitchFamily="66" charset="0"/>
              </a:rPr>
              <a:t>трудности в общении со сверстниками;</a:t>
            </a:r>
          </a:p>
          <a:p>
            <a:pPr lvl="0" indent="-171450" algn="just">
              <a:buFont typeface="Wingdings" panose="05000000000000000000" pitchFamily="2" charset="2"/>
              <a:buChar char="Ø"/>
            </a:pPr>
            <a:r>
              <a:rPr lang="ru-RU" sz="1100" dirty="0" smtClean="0">
                <a:latin typeface="Comic Sans MS" panose="030F0702030302020204" pitchFamily="66" charset="0"/>
              </a:rPr>
              <a:t>сложные отношения с противоположным полом.</a:t>
            </a:r>
          </a:p>
          <a:p>
            <a:pPr algn="just"/>
            <a:r>
              <a:rPr lang="ru-RU" sz="11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Что необходимо делать, чтобы самооценка становилась адекватной?</a:t>
            </a:r>
          </a:p>
          <a:p>
            <a:pPr lvl="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latin typeface="Comic Sans MS" panose="030F0702030302020204" pitchFamily="66" charset="0"/>
              </a:rPr>
              <a:t>Стань внимательней и добрее к себе.</a:t>
            </a:r>
          </a:p>
          <a:p>
            <a:pPr lvl="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latin typeface="Comic Sans MS" panose="030F0702030302020204" pitchFamily="66" charset="0"/>
              </a:rPr>
              <a:t>Старайтесь предъявлять к себе и окружающим адекватные требования.</a:t>
            </a:r>
          </a:p>
          <a:p>
            <a:pPr lvl="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latin typeface="Comic Sans MS" panose="030F0702030302020204" pitchFamily="66" charset="0"/>
              </a:rPr>
              <a:t>Принимать свои чувства и не осуждать себя за них. Они просто есть.</a:t>
            </a:r>
          </a:p>
          <a:p>
            <a:pPr lvl="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latin typeface="Comic Sans MS" panose="030F0702030302020204" pitchFamily="66" charset="0"/>
              </a:rPr>
              <a:t>Откажитесь от самоедства и постоянной критики в свой адрес.</a:t>
            </a:r>
          </a:p>
          <a:p>
            <a:pPr lvl="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latin typeface="Comic Sans MS" panose="030F0702030302020204" pitchFamily="66" charset="0"/>
              </a:rPr>
              <a:t>Записывайте все, даже самые мелкие признаки хорошего отношения к вам окружающих.</a:t>
            </a:r>
          </a:p>
          <a:p>
            <a:pPr lvl="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latin typeface="Comic Sans MS" panose="030F0702030302020204" pitchFamily="66" charset="0"/>
              </a:rPr>
              <a:t>Научитесь говорить «нет» всем, кто предлагает вам что-то, чего вам не хочется делать.</a:t>
            </a:r>
          </a:p>
          <a:p>
            <a:pPr lvl="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latin typeface="Comic Sans MS" panose="030F0702030302020204" pitchFamily="66" charset="0"/>
              </a:rPr>
              <a:t>Подчеркивайте свои достижения. Например, посчитайте 5 достижений за сегодняшний день.</a:t>
            </a:r>
          </a:p>
          <a:p>
            <a:pPr indent="-171450" algn="just">
              <a:buFont typeface="Wingdings" panose="05000000000000000000" pitchFamily="2" charset="2"/>
              <a:buChar char="v"/>
            </a:pPr>
            <a:endParaRPr lang="ru-RU" sz="1100" dirty="0">
              <a:latin typeface="Comic Sans MS" panose="030F0702030302020204" pitchFamily="66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71" y="5582"/>
            <a:ext cx="2406030" cy="1717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-14871" y="9212640"/>
            <a:ext cx="6858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Редактор и дизайнер</a:t>
            </a:r>
            <a:r>
              <a:rPr lang="ru-RU" sz="10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ru-RU" sz="1000" b="1" dirty="0" err="1" smtClean="0">
                <a:latin typeface="Comic Sans MS" panose="030F0702030302020204" pitchFamily="66" charset="0"/>
              </a:rPr>
              <a:t>Зубенкова</a:t>
            </a:r>
            <a:r>
              <a:rPr lang="ru-RU" sz="1000" b="1" dirty="0" smtClean="0">
                <a:latin typeface="Comic Sans MS" panose="030F0702030302020204" pitchFamily="66" charset="0"/>
              </a:rPr>
              <a:t> </a:t>
            </a:r>
            <a:r>
              <a:rPr lang="ru-RU" sz="1000" b="1" dirty="0">
                <a:latin typeface="Comic Sans MS" panose="030F0702030302020204" pitchFamily="66" charset="0"/>
              </a:rPr>
              <a:t>Нина Александровна </a:t>
            </a:r>
            <a:r>
              <a:rPr lang="ru-RU" sz="1000" dirty="0">
                <a:latin typeface="Comic Sans MS" panose="030F0702030302020204" pitchFamily="66" charset="0"/>
              </a:rPr>
              <a:t>благодарит за помощь в предоставлении  материала и оформлении газеты команду Пресс-центра «ЛИГА»: </a:t>
            </a:r>
            <a:r>
              <a:rPr lang="ru-RU" sz="1000" dirty="0" err="1">
                <a:latin typeface="Comic Sans MS" panose="030F0702030302020204" pitchFamily="66" charset="0"/>
              </a:rPr>
              <a:t>Ставцеву</a:t>
            </a:r>
            <a:r>
              <a:rPr lang="ru-RU" sz="1000" dirty="0">
                <a:latin typeface="Comic Sans MS" panose="030F0702030302020204" pitchFamily="66" charset="0"/>
              </a:rPr>
              <a:t> Эльмиру, гр.ВТ-21-17, </a:t>
            </a:r>
            <a:r>
              <a:rPr lang="ru-RU" sz="1000" dirty="0" smtClean="0">
                <a:latin typeface="Comic Sans MS" panose="030F0702030302020204" pitchFamily="66" charset="0"/>
              </a:rPr>
              <a:t>Панова Алексея, гр. ЭУ-21-17, Зеленина </a:t>
            </a:r>
            <a:r>
              <a:rPr lang="ru-RU" sz="1000" dirty="0">
                <a:latin typeface="Comic Sans MS" panose="030F0702030302020204" pitchFamily="66" charset="0"/>
              </a:rPr>
              <a:t>Николая, гр. СЛ-11-18, </a:t>
            </a:r>
            <a:r>
              <a:rPr lang="ru-RU" sz="1000" dirty="0" smtClean="0">
                <a:latin typeface="Comic Sans MS" panose="030F0702030302020204" pitchFamily="66" charset="0"/>
              </a:rPr>
              <a:t>Софонову </a:t>
            </a:r>
            <a:r>
              <a:rPr lang="ru-RU" sz="1000" dirty="0">
                <a:latin typeface="Comic Sans MS" panose="030F0702030302020204" pitchFamily="66" charset="0"/>
              </a:rPr>
              <a:t>Надежду Ивановну - педагога-психолога</a:t>
            </a:r>
            <a:r>
              <a:rPr lang="ru-RU" sz="1000" dirty="0" smtClean="0">
                <a:latin typeface="Comic Sans MS" panose="030F0702030302020204" pitchFamily="66" charset="0"/>
              </a:rPr>
              <a:t>, Лапину Наталью Леонидовну, преподавателя, </a:t>
            </a:r>
            <a:r>
              <a:rPr lang="ru-RU" sz="1000" dirty="0">
                <a:latin typeface="Comic Sans MS" panose="030F0702030302020204" pitchFamily="66" charset="0"/>
              </a:rPr>
              <a:t>Зуеву </a:t>
            </a:r>
            <a:r>
              <a:rPr lang="ru-RU" sz="1000" dirty="0" smtClean="0">
                <a:latin typeface="Comic Sans MS" panose="030F0702030302020204" pitchFamily="66" charset="0"/>
              </a:rPr>
              <a:t>Викторию - выпускницу </a:t>
            </a:r>
            <a:r>
              <a:rPr lang="ru-RU" sz="1000" dirty="0">
                <a:latin typeface="Comic Sans MS" panose="030F0702030302020204" pitchFamily="66" charset="0"/>
              </a:rPr>
              <a:t>колледжа.</a:t>
            </a:r>
            <a:endParaRPr lang="ru-RU" sz="1000" dirty="0">
              <a:latin typeface="Comic Sans MS" panose="030F07020303020202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30438" y="5582"/>
            <a:ext cx="44275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50" b="1" dirty="0">
                <a:solidFill>
                  <a:srgbClr val="FF0000"/>
                </a:solidFill>
                <a:latin typeface="Comic Sans MS" panose="030F0702030302020204" pitchFamily="66" charset="0"/>
              </a:rPr>
              <a:t>КАК САМООЦЕНКА ВЛИЯЕТ НА УСПЕШНОСТЬ В ЖИЗНИ</a:t>
            </a:r>
          </a:p>
          <a:p>
            <a:pPr algn="just"/>
            <a:r>
              <a:rPr lang="ru-RU" sz="1150" b="1" dirty="0">
                <a:solidFill>
                  <a:srgbClr val="FF0000"/>
                </a:solidFill>
                <a:latin typeface="Comic Sans MS" panose="030F0702030302020204" pitchFamily="66" charset="0"/>
              </a:rPr>
              <a:t>Самооценка</a:t>
            </a:r>
            <a:r>
              <a:rPr lang="ru-RU" sz="1150" dirty="0">
                <a:latin typeface="Comic Sans MS" panose="030F0702030302020204" pitchFamily="66" charset="0"/>
              </a:rPr>
              <a:t> – это представление человека о важности своей личности, деятельности среди других людей и оценивание себя и собственных качеств и чувств, достоинств и недостатков, выражение их открыто или даже закрыто.</a:t>
            </a:r>
            <a:endParaRPr lang="ru-RU" sz="1150" dirty="0"/>
          </a:p>
          <a:p>
            <a:pPr indent="180975" algn="just"/>
            <a:r>
              <a:rPr lang="ru-RU" sz="1150" dirty="0">
                <a:latin typeface="Comic Sans MS" panose="030F0702030302020204" pitchFamily="66" charset="0"/>
              </a:rPr>
              <a:t>На что влияет самооценка? Сама по себе  - ни на что. Самооценка – только инструмент в руках той или иной личности, а как личность этот инструмент употребит – вопрос отдельный</a:t>
            </a:r>
            <a:r>
              <a:rPr lang="ru-RU" sz="1150" dirty="0" smtClean="0"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1026" name="Picture 2" descr="C:\Users\User\Desktop\Лига 2017-2018\Газета ЛИГА 2019\Апрель\Фото картинки\i2-vysokaya-samoocenka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168"/>
          <a:stretch/>
        </p:blipFill>
        <p:spPr bwMode="auto">
          <a:xfrm>
            <a:off x="-1" y="5168251"/>
            <a:ext cx="6858000" cy="22204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909" y="7236314"/>
            <a:ext cx="5973985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ЮМОР ПРО САМООЦЕНКУ</a:t>
            </a:r>
          </a:p>
          <a:p>
            <a:pPr algn="ctr"/>
            <a:r>
              <a:rPr lang="ru-RU" sz="13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***</a:t>
            </a:r>
          </a:p>
          <a:p>
            <a:r>
              <a:rPr lang="ru-RU" sz="1300" dirty="0">
                <a:solidFill>
                  <a:srgbClr val="3406FA"/>
                </a:solidFill>
                <a:latin typeface="Comic Sans MS" panose="030F0702030302020204" pitchFamily="66" charset="0"/>
              </a:rPr>
              <a:t>- У Вас явно завышенная самооценка. </a:t>
            </a:r>
            <a:br>
              <a:rPr lang="ru-RU" sz="1300" dirty="0">
                <a:solidFill>
                  <a:srgbClr val="3406FA"/>
                </a:solidFill>
                <a:latin typeface="Comic Sans MS" panose="030F0702030302020204" pitchFamily="66" charset="0"/>
              </a:rPr>
            </a:br>
            <a:r>
              <a:rPr lang="ru-RU" sz="1300" dirty="0">
                <a:solidFill>
                  <a:srgbClr val="3406FA"/>
                </a:solidFill>
                <a:latin typeface="Comic Sans MS" panose="030F0702030302020204" pitchFamily="66" charset="0"/>
              </a:rPr>
              <a:t>- </a:t>
            </a:r>
            <a:r>
              <a:rPr lang="ru-RU" sz="1300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Вы</a:t>
            </a:r>
            <a:r>
              <a:rPr lang="ru-RU" sz="1300" dirty="0">
                <a:solidFill>
                  <a:srgbClr val="3406FA"/>
                </a:solidFill>
                <a:latin typeface="Comic Sans MS" panose="030F0702030302020204" pitchFamily="66" charset="0"/>
              </a:rPr>
              <a:t> так говорите, как </a:t>
            </a:r>
            <a:r>
              <a:rPr lang="ru-RU" sz="1300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будто я</a:t>
            </a:r>
            <a:r>
              <a:rPr lang="ru-RU" sz="1300" dirty="0">
                <a:solidFill>
                  <a:srgbClr val="3406FA"/>
                </a:solidFill>
                <a:latin typeface="Comic Sans MS" panose="030F0702030302020204" pitchFamily="66" charset="0"/>
              </a:rPr>
              <a:t> виноват </a:t>
            </a:r>
            <a:r>
              <a:rPr lang="ru-RU" sz="1300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в</a:t>
            </a:r>
            <a:r>
              <a:rPr lang="ru-RU" sz="1300" dirty="0">
                <a:solidFill>
                  <a:srgbClr val="3406FA"/>
                </a:solidFill>
                <a:latin typeface="Comic Sans MS" panose="030F0702030302020204" pitchFamily="66" charset="0"/>
              </a:rPr>
              <a:t> том, что я </a:t>
            </a:r>
            <a:r>
              <a:rPr lang="ru-RU" sz="1300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лучше</a:t>
            </a:r>
            <a:r>
              <a:rPr lang="ru-RU" sz="1300" dirty="0">
                <a:solidFill>
                  <a:srgbClr val="3406FA"/>
                </a:solidFill>
                <a:latin typeface="Comic Sans MS" panose="030F0702030302020204" pitchFamily="66" charset="0"/>
              </a:rPr>
              <a:t> </a:t>
            </a:r>
            <a:r>
              <a:rPr lang="ru-RU" sz="1300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Вас</a:t>
            </a:r>
            <a:r>
              <a:rPr lang="ru-RU" sz="1300" dirty="0">
                <a:solidFill>
                  <a:srgbClr val="3406FA"/>
                </a:solidFill>
                <a:latin typeface="Comic Sans MS" panose="030F0702030302020204" pitchFamily="66" charset="0"/>
              </a:rPr>
              <a:t>.</a:t>
            </a:r>
          </a:p>
          <a:p>
            <a:pPr algn="ctr"/>
            <a:r>
              <a:rPr lang="ru-RU" sz="1300" dirty="0">
                <a:solidFill>
                  <a:srgbClr val="C00000"/>
                </a:solidFill>
                <a:latin typeface="Comic Sans MS" panose="030F0702030302020204" pitchFamily="66" charset="0"/>
              </a:rPr>
              <a:t>***</a:t>
            </a:r>
          </a:p>
          <a:p>
            <a:r>
              <a:rPr lang="ru-RU" sz="1300" dirty="0">
                <a:solidFill>
                  <a:srgbClr val="3406FA"/>
                </a:solidFill>
                <a:latin typeface="Comic Sans MS" panose="030F0702030302020204" pitchFamily="66" charset="0"/>
              </a:rPr>
              <a:t>- Как у тебя самооценка? </a:t>
            </a:r>
          </a:p>
          <a:p>
            <a:r>
              <a:rPr lang="ru-RU" sz="1300" dirty="0">
                <a:solidFill>
                  <a:srgbClr val="3406FA"/>
                </a:solidFill>
                <a:latin typeface="Comic Sans MS" panose="030F0702030302020204" pitchFamily="66" charset="0"/>
              </a:rPr>
              <a:t>- Так себе. </a:t>
            </a:r>
            <a:r>
              <a:rPr lang="ru-RU" sz="1300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Мы цари</a:t>
            </a:r>
            <a:r>
              <a:rPr lang="ru-RU" sz="1300" dirty="0">
                <a:solidFill>
                  <a:srgbClr val="3406FA"/>
                </a:solidFill>
                <a:latin typeface="Comic Sans MS" panose="030F0702030302020204" pitchFamily="66" charset="0"/>
              </a:rPr>
              <a:t> народ простой.</a:t>
            </a:r>
          </a:p>
          <a:p>
            <a:pPr algn="ctr"/>
            <a:r>
              <a:rPr lang="ru-RU" sz="13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***</a:t>
            </a:r>
          </a:p>
          <a:p>
            <a:r>
              <a:rPr lang="ru-RU" sz="1300" dirty="0">
                <a:solidFill>
                  <a:srgbClr val="3406FA"/>
                </a:solidFill>
                <a:latin typeface="Comic Sans MS" panose="030F0702030302020204" pitchFamily="66" charset="0"/>
              </a:rPr>
              <a:t>- Полюби себя сама. Остальные подтянутся.</a:t>
            </a:r>
            <a:r>
              <a:rPr lang="ru-RU" sz="1400" dirty="0">
                <a:solidFill>
                  <a:srgbClr val="3406FA"/>
                </a:solidFill>
                <a:latin typeface="Comic Sans MS" panose="030F0702030302020204" pitchFamily="66" charset="0"/>
              </a:rPr>
              <a:t/>
            </a:r>
            <a:br>
              <a:rPr lang="ru-RU" sz="1400" dirty="0">
                <a:solidFill>
                  <a:srgbClr val="3406FA"/>
                </a:solidFill>
                <a:latin typeface="Comic Sans MS" panose="030F0702030302020204" pitchFamily="66" charset="0"/>
              </a:rPr>
            </a:br>
            <a:r>
              <a:rPr lang="ru-RU" sz="1400" dirty="0" smtClean="0">
                <a:solidFill>
                  <a:srgbClr val="3406FA"/>
                </a:solidFill>
                <a:latin typeface="Comic Sans MS" panose="030F0702030302020204" pitchFamily="66" charset="0"/>
              </a:rPr>
              <a:t>                                                    </a:t>
            </a:r>
            <a:r>
              <a:rPr lang="ru-RU" sz="1200" i="1" dirty="0" smtClean="0">
                <a:solidFill>
                  <a:srgbClr val="327A5D"/>
                </a:solidFill>
                <a:latin typeface="Comic Sans MS" panose="030F0702030302020204" pitchFamily="66" charset="0"/>
              </a:rPr>
              <a:t>Педагог-психолог </a:t>
            </a:r>
            <a:r>
              <a:rPr lang="ru-RU" sz="1200" i="1" dirty="0" err="1" smtClean="0">
                <a:solidFill>
                  <a:srgbClr val="327A5D"/>
                </a:solidFill>
                <a:latin typeface="Comic Sans MS" panose="030F0702030302020204" pitchFamily="66" charset="0"/>
              </a:rPr>
              <a:t>Н.И.Софонова</a:t>
            </a:r>
            <a:endParaRPr lang="ru-RU" sz="1200" i="1" dirty="0">
              <a:solidFill>
                <a:srgbClr val="327A5D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480" y="7574445"/>
            <a:ext cx="1652314" cy="1432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604756" y="9612749"/>
            <a:ext cx="2760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8</a:t>
            </a:r>
            <a:endParaRPr lang="ru-RU" sz="1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904535" y="6033120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63549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1466</TotalTime>
  <Words>752</Words>
  <Application>Microsoft Office PowerPoint</Application>
  <PresentationFormat>Лист A4 (210x297 мм)</PresentationFormat>
  <Paragraphs>157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113</cp:revision>
  <cp:lastPrinted>2019-04-23T02:38:20Z</cp:lastPrinted>
  <dcterms:created xsi:type="dcterms:W3CDTF">2019-04-11T02:17:01Z</dcterms:created>
  <dcterms:modified xsi:type="dcterms:W3CDTF">2019-04-23T03:01:04Z</dcterms:modified>
</cp:coreProperties>
</file>