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62" r:id="rId6"/>
    <p:sldId id="265" r:id="rId7"/>
    <p:sldId id="263" r:id="rId8"/>
    <p:sldId id="261" r:id="rId9"/>
    <p:sldId id="264" r:id="rId10"/>
  </p:sldIdLst>
  <p:sldSz cx="6858000" cy="9906000" type="A4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52" y="21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12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12" Type="http://schemas.openxmlformats.org/officeDocument/2006/relationships/image" Target="../media/image8.jpeg"/><Relationship Id="rId17" Type="http://schemas.openxmlformats.org/officeDocument/2006/relationships/image" Target="../media/image11.jpg"/><Relationship Id="rId2" Type="http://schemas.openxmlformats.org/officeDocument/2006/relationships/image" Target="../media/image1.jpeg"/><Relationship Id="rId16" Type="http://schemas.openxmlformats.org/officeDocument/2006/relationships/image" Target="../media/image10.jpg"/><Relationship Id="rId20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jpeg"/><Relationship Id="rId5" Type="http://schemas.openxmlformats.org/officeDocument/2006/relationships/image" Target="../media/image3.jpg"/><Relationship Id="rId15" Type="http://schemas.microsoft.com/office/2007/relationships/hdphoto" Target="../media/hdphoto5.wdp"/><Relationship Id="rId10" Type="http://schemas.microsoft.com/office/2007/relationships/hdphoto" Target="../media/hdphoto3.wdp"/><Relationship Id="rId19" Type="http://schemas.microsoft.com/office/2007/relationships/hdphoto" Target="../media/hdphoto6.wdp"/><Relationship Id="rId4" Type="http://schemas.openxmlformats.org/officeDocument/2006/relationships/image" Target="../media/image2.png"/><Relationship Id="rId9" Type="http://schemas.openxmlformats.org/officeDocument/2006/relationships/image" Target="../media/image6.jpe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microsoft.com/office/2007/relationships/hdphoto" Target="../media/hdphoto11.wdp"/><Relationship Id="rId3" Type="http://schemas.microsoft.com/office/2007/relationships/hdphoto" Target="../media/hdphoto7.wdp"/><Relationship Id="rId7" Type="http://schemas.openxmlformats.org/officeDocument/2006/relationships/image" Target="../media/image17.jpeg"/><Relationship Id="rId12" Type="http://schemas.openxmlformats.org/officeDocument/2006/relationships/image" Target="../media/image2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16.jpeg"/><Relationship Id="rId10" Type="http://schemas.openxmlformats.org/officeDocument/2006/relationships/image" Target="../media/image19.jpeg"/><Relationship Id="rId4" Type="http://schemas.openxmlformats.org/officeDocument/2006/relationships/image" Target="../media/image15.jpeg"/><Relationship Id="rId9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microsoft.com/office/2007/relationships/hdphoto" Target="../media/hdphoto7.wdp"/><Relationship Id="rId7" Type="http://schemas.microsoft.com/office/2007/relationships/hdphoto" Target="../media/hdphoto13.wdp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" Type="http://schemas.openxmlformats.org/officeDocument/2006/relationships/image" Target="../media/image14.jpe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6.jpeg"/><Relationship Id="rId5" Type="http://schemas.microsoft.com/office/2007/relationships/hdphoto" Target="../media/hdphoto12.wdp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21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jpeg"/><Relationship Id="rId7" Type="http://schemas.openxmlformats.org/officeDocument/2006/relationships/image" Target="../media/image37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microsoft.com/office/2007/relationships/hdphoto" Target="../media/hdphoto1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microsoft.com/office/2007/relationships/hdphoto" Target="../media/hdphoto7.wdp"/><Relationship Id="rId7" Type="http://schemas.openxmlformats.org/officeDocument/2006/relationships/image" Target="../media/image43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B%D0%B8%D1%82%D0%B5%D1%80%D0%B0%D1%82%D1%83%D1%80%D0%B0" TargetMode="External"/><Relationship Id="rId3" Type="http://schemas.microsoft.com/office/2007/relationships/hdphoto" Target="../media/hdphoto7.wdp"/><Relationship Id="rId7" Type="http://schemas.openxmlformats.org/officeDocument/2006/relationships/hyperlink" Target="https://ru.wikipedia.org/wiki/%D0%98%D1%81%D0%BA%D1%83%D1%81%D1%81%D1%82%D0%B2%D0%BE" TargetMode="External"/><Relationship Id="rId12" Type="http://schemas.openxmlformats.org/officeDocument/2006/relationships/hyperlink" Target="https://ru.wikipedia.org/wiki/%D0%98%D0%B7%D0%BE%D0%B1%D1%80%D0%B0%D0%B7%D0%B8%D1%82%D0%B5%D0%BB%D1%8C%D0%BD%D0%BE%D0%B5_%D0%B8%D1%81%D0%BA%D1%83%D1%81%D1%81%D1%82%D0%B2%D0%BE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11" Type="http://schemas.openxmlformats.org/officeDocument/2006/relationships/hyperlink" Target="https://ru.wikipedia.org/wiki/%D0%9F%D0%B5%D0%BD%D0%B8%D0%B5" TargetMode="External"/><Relationship Id="rId5" Type="http://schemas.openxmlformats.org/officeDocument/2006/relationships/image" Target="../media/image46.jpg"/><Relationship Id="rId10" Type="http://schemas.openxmlformats.org/officeDocument/2006/relationships/hyperlink" Target="https://ru.wikipedia.org/wiki/%D0%A5%D0%BE%D1%80%D0%B5%D0%BE%D0%B3%D1%80%D0%B0%D1%84%D0%B8%D1%8F" TargetMode="External"/><Relationship Id="rId4" Type="http://schemas.openxmlformats.org/officeDocument/2006/relationships/hyperlink" Target="https://24smi.org/celebrity/3961-anton-chekhov.html" TargetMode="External"/><Relationship Id="rId9" Type="http://schemas.openxmlformats.org/officeDocument/2006/relationships/hyperlink" Target="https://ru.wikipedia.org/wiki/%D0%9C%D1%83%D0%B7%D1%8B%D0%BA%D0%B0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microsoft.com/office/2007/relationships/hdphoto" Target="../media/hdphoto7.wdp"/><Relationship Id="rId7" Type="http://schemas.openxmlformats.org/officeDocument/2006/relationships/image" Target="../media/image51.jpeg"/><Relationship Id="rId12" Type="http://schemas.microsoft.com/office/2007/relationships/hdphoto" Target="../media/hdphoto15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7" Type="http://schemas.microsoft.com/office/2007/relationships/hdphoto" Target="../media/hdphoto18.wdp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microsoft.com/office/2007/relationships/hdphoto" Target="../media/hdphoto17.wdp"/><Relationship Id="rId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9.wdp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3"/>
            <a:ext cx="6858000" cy="990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336635" y="4452864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65758" y="447267"/>
            <a:ext cx="37112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  <a:cs typeface="CordiaUPC" panose="020B0304020202020204" pitchFamily="34" charset="-34"/>
              </a:rPr>
              <a:t>ЛИГА</a:t>
            </a:r>
            <a:endParaRPr lang="ru-RU" sz="8000" b="1" cap="none" spc="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anose="02030602050306030303" pitchFamily="18" charset="0"/>
              <a:cs typeface="CordiaUPC" panose="020B0304020202020204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686" y="171390"/>
            <a:ext cx="6408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Газета «Братского политехнического колледжа»</a:t>
            </a:r>
            <a:endParaRPr lang="ru-RU" sz="1400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7424" y="3026038"/>
            <a:ext cx="3706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№</a:t>
            </a:r>
            <a:r>
              <a:rPr lang="ru-RU" sz="2000" b="1" dirty="0">
                <a:solidFill>
                  <a:srgbClr val="0000CC"/>
                </a:solidFill>
                <a:latin typeface="Constantia" panose="02030602050306030303" pitchFamily="18" charset="0"/>
              </a:rPr>
              <a:t>1</a:t>
            </a:r>
            <a:r>
              <a:rPr lang="ru-RU" sz="2000" b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 Январь-февраль 2019 год</a:t>
            </a:r>
            <a:endParaRPr lang="ru-RU" sz="2000" b="1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435484"/>
            <a:ext cx="1874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Сегодня в номере:</a:t>
            </a:r>
            <a:endParaRPr lang="ru-RU" sz="1600" dirty="0">
              <a:solidFill>
                <a:srgbClr val="006600"/>
              </a:solidFill>
              <a:latin typeface="Constantia" panose="020306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96957" y="3704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00" y="1097442"/>
            <a:ext cx="1248792" cy="13787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626" y="1477351"/>
            <a:ext cx="2925932" cy="1650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-11671" y="3704861"/>
            <a:ext cx="690599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onstantia" panose="02030602050306030303" pitchFamily="18" charset="0"/>
              </a:rPr>
              <a:t>День самоуправления в колледже____________________________________________________с.2-3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2019 - год театра ____________________________________________________________________с.4-5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Греческое чудо _____________________________________________________________________с.6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«Предприятие, которое нас ждёт.» Практика __________________________________________с.7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Студенческая поэзия ________________________________________________________________с.8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Психологическая страничка</a:t>
            </a:r>
            <a:r>
              <a:rPr lang="ru-RU" sz="1200" dirty="0">
                <a:latin typeface="Constantia" panose="02030602050306030303" pitchFamily="18" charset="0"/>
              </a:rPr>
              <a:t> </a:t>
            </a:r>
            <a:r>
              <a:rPr lang="ru-RU" sz="1200" dirty="0" smtClean="0">
                <a:latin typeface="Constantia" panose="02030602050306030303" pitchFamily="18" charset="0"/>
              </a:rPr>
              <a:t>«Что делать при отчаянии»________________________________с.9</a:t>
            </a:r>
            <a:endParaRPr lang="ru-RU" sz="1200" dirty="0">
              <a:latin typeface="Constantia" panose="02030602050306030303" pitchFamily="18" charset="0"/>
            </a:endParaRPr>
          </a:p>
          <a:p>
            <a:pPr algn="ctr"/>
            <a:endParaRPr lang="ru-RU" sz="1200" b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5122" name="Picture 2" descr="http://g.10-bal.ru/pars_docs/refs/7/6918/6918_html_m748d090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75" y="992560"/>
            <a:ext cx="1386797" cy="202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576726" y="9602820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1</a:t>
            </a:r>
            <a:endParaRPr lang="ru-RU" sz="1400" b="1" dirty="0"/>
          </a:p>
        </p:txBody>
      </p:sp>
      <p:pic>
        <p:nvPicPr>
          <p:cNvPr id="1026" name="Picture 2" descr="https://www.mkrf.ru/upload/iblock/f25/f253b6cc7591e86790e2ee943f4aa57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006" y="4736977"/>
            <a:ext cx="2215257" cy="1809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175"/>
          <a:stretch/>
        </p:blipFill>
        <p:spPr>
          <a:xfrm rot="528748">
            <a:off x="4321848" y="5033310"/>
            <a:ext cx="2468953" cy="1496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1169">
            <a:off x="102558" y="4911419"/>
            <a:ext cx="2187724" cy="1640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74" t="25213" r="7500" b="23704"/>
          <a:stretch/>
        </p:blipFill>
        <p:spPr>
          <a:xfrm>
            <a:off x="1988099" y="6314204"/>
            <a:ext cx="2934482" cy="1277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15"/>
          <a:stretch/>
        </p:blipFill>
        <p:spPr bwMode="auto">
          <a:xfrm>
            <a:off x="2279665" y="7889922"/>
            <a:ext cx="2373472" cy="16288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047626" y="7582145"/>
            <a:ext cx="282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ПСИХОЛОГИЧЕСКИЕ СОВЕТЫ</a:t>
            </a:r>
            <a:endParaRPr lang="ru-RU" sz="1400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8201">
            <a:off x="1844" y="6560463"/>
            <a:ext cx="2133139" cy="1391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6815">
            <a:off x="4766768" y="7043946"/>
            <a:ext cx="2068987" cy="644609"/>
          </a:xfrm>
          <a:prstGeom prst="cloud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28" t="24520" r="21693" b="18705"/>
          <a:stretch/>
        </p:blipFill>
        <p:spPr>
          <a:xfrm rot="505913">
            <a:off x="4661382" y="8136838"/>
            <a:ext cx="2119181" cy="1458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5734" r="21595" b="23535"/>
          <a:stretch/>
        </p:blipFill>
        <p:spPr>
          <a:xfrm rot="21009226">
            <a:off x="30557" y="8116515"/>
            <a:ext cx="2245785" cy="1647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025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808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63"/>
            <a:ext cx="1412776" cy="18870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20888" y="11063"/>
            <a:ext cx="3411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dvokat Modern" panose="02010606020309020704" pitchFamily="2" charset="0"/>
              </a:rPr>
              <a:t>День самоуправления в колледже</a:t>
            </a:r>
            <a:endParaRPr lang="ru-RU" dirty="0">
              <a:solidFill>
                <a:srgbClr val="C00000"/>
              </a:solidFill>
              <a:latin typeface="Advokat Modern" panose="02010606020309020704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9648" y="238779"/>
            <a:ext cx="56469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25 </a:t>
            </a:r>
            <a:r>
              <a:rPr lang="ru-RU" sz="1200" dirty="0">
                <a:solidFill>
                  <a:srgbClr val="FF0000"/>
                </a:solidFill>
                <a:latin typeface="Constantia" panose="02030602050306030303" pitchFamily="18" charset="0"/>
              </a:rPr>
              <a:t>января </a:t>
            </a:r>
            <a:r>
              <a:rPr lang="ru-RU" sz="1200" dirty="0">
                <a:latin typeface="Constantia" panose="02030602050306030303" pitchFamily="18" charset="0"/>
              </a:rPr>
              <a:t>в России отмечается </a:t>
            </a:r>
            <a:r>
              <a:rPr lang="ru-RU" sz="1200" dirty="0">
                <a:solidFill>
                  <a:srgbClr val="FF0000"/>
                </a:solidFill>
                <a:latin typeface="Constantia" panose="02030602050306030303" pitchFamily="18" charset="0"/>
              </a:rPr>
              <a:t>День российского студенчества (Татьянин день)</a:t>
            </a:r>
            <a:r>
              <a:rPr lang="ru-RU" sz="1200" dirty="0">
                <a:latin typeface="Constantia" panose="02030602050306030303" pitchFamily="18" charset="0"/>
              </a:rPr>
              <a:t>, официально установленный в нашей стране Указом Президента РФ № 76 от 25 января 2005 года. Но свою историю и традиции он ведет еще с 18 века. В этот день в 1755 году (в день мученицы святой </a:t>
            </a:r>
            <a:r>
              <a:rPr lang="ru-RU" sz="1200" dirty="0" err="1">
                <a:latin typeface="Constantia" panose="02030602050306030303" pitchFamily="18" charset="0"/>
              </a:rPr>
              <a:t>Татианы</a:t>
            </a:r>
            <a:r>
              <a:rPr lang="ru-RU" sz="1200" dirty="0">
                <a:latin typeface="Constantia" panose="02030602050306030303" pitchFamily="18" charset="0"/>
              </a:rPr>
              <a:t>) императрица Елизавета Петровна подписала указ «Об учреждении Московского университета», и эта дата стала официальным университетским днем (тогда он назывался «днем основания Московского университета»). А текст Указа был написан Иваном Шуваловым — фаворитом императрицы и другом Ломоносова. Изначально этот праздник отмечался только в Москве, </a:t>
            </a:r>
            <a:r>
              <a:rPr lang="ru-RU" sz="1200" dirty="0" smtClean="0">
                <a:latin typeface="Constantia" panose="02030602050306030303" pitchFamily="18" charset="0"/>
              </a:rPr>
              <a:t>и </a:t>
            </a:r>
            <a:r>
              <a:rPr lang="ru-RU" sz="1200" dirty="0" err="1" smtClean="0">
                <a:latin typeface="Constantia" panose="02030602050306030303" pitchFamily="18" charset="0"/>
              </a:rPr>
              <a:t>отме</a:t>
            </a:r>
            <a:r>
              <a:rPr lang="ru-RU" sz="1200" dirty="0" smtClean="0">
                <a:latin typeface="Constantia" panose="02030602050306030303" pitchFamily="18" charset="0"/>
              </a:rPr>
              <a:t> 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936" y="1870539"/>
            <a:ext cx="69166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err="1" smtClean="0">
                <a:latin typeface="Constantia" panose="02030602050306030303" pitchFamily="18" charset="0"/>
              </a:rPr>
              <a:t>чался</a:t>
            </a:r>
            <a:r>
              <a:rPr lang="ru-RU" sz="1200" dirty="0" smtClean="0">
                <a:latin typeface="Constantia" panose="02030602050306030303" pitchFamily="18" charset="0"/>
              </a:rPr>
              <a:t> </a:t>
            </a:r>
            <a:r>
              <a:rPr lang="ru-RU" sz="1200" dirty="0">
                <a:latin typeface="Constantia" panose="02030602050306030303" pitchFamily="18" charset="0"/>
              </a:rPr>
              <a:t>очень пышно. По воспоминаниям очевидцев, ежегодное празднование Татьяниного дня было для Москвы настоящим событием. Оно состояло из двух частей: непродолжительной официальной церемонии в здании университета и шумного народного гуляния, участие в котором принимала почти вся столица. В 18 - первой половине 19 века университетским, а потому и студенческим праздником стали торжественные акты в ознаменование окончания учебного года, на них присутствовала публика, раздавались награды, произносились речи. В то же время официальным университетским днем, отмечаемым молебном в университетской церкви, было 25 января. Но его называли не Татьяниным днем, а «днем основания Московского университета». Затем последовал Указ Николая I, где он распорядился праздновать не день открытия университета, а подписание акта о его учреждении. Так волей монарха появился </a:t>
            </a:r>
            <a:r>
              <a:rPr lang="ru-RU" sz="1200" dirty="0" smtClean="0">
                <a:latin typeface="Constantia" panose="02030602050306030303" pitchFamily="18" charset="0"/>
              </a:rPr>
              <a:t>студенческий праздник </a:t>
            </a:r>
            <a:r>
              <a:rPr lang="ru-RU" sz="1200" dirty="0">
                <a:latin typeface="Constantia" panose="02030602050306030303" pitchFamily="18" charset="0"/>
              </a:rPr>
              <a:t>- Татьянин день и День студента</a:t>
            </a:r>
            <a:r>
              <a:rPr lang="ru-RU" sz="1200" dirty="0" smtClean="0">
                <a:latin typeface="Constantia" panose="02030602050306030303" pitchFamily="18" charset="0"/>
              </a:rPr>
              <a:t>.</a:t>
            </a:r>
            <a:endParaRPr lang="ru-RU" sz="1200" dirty="0">
              <a:latin typeface="Constantia" panose="02030602050306030303" pitchFamily="18" charset="0"/>
            </a:endParaRPr>
          </a:p>
          <a:p>
            <a:pPr algn="just"/>
            <a:r>
              <a:rPr lang="ru-RU" sz="1200" dirty="0">
                <a:solidFill>
                  <a:srgbClr val="FF0000"/>
                </a:solidFill>
                <a:latin typeface="Constantia" panose="02030602050306030303" pitchFamily="18" charset="0"/>
              </a:rPr>
              <a:t>25 января в Братском политехническом колледже </a:t>
            </a:r>
            <a:r>
              <a:rPr lang="ru-RU" sz="1200" dirty="0">
                <a:latin typeface="Constantia" panose="02030602050306030303" pitchFamily="18" charset="0"/>
              </a:rPr>
              <a:t>традиционно прошёл </a:t>
            </a:r>
            <a:r>
              <a:rPr lang="ru-RU" sz="12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ДЕНЬ САМОУПРАВЛЕНИЯ</a:t>
            </a:r>
            <a:r>
              <a:rPr lang="ru-RU" sz="1200" dirty="0" smtClean="0">
                <a:latin typeface="Constantia" panose="02030602050306030303" pitchFamily="18" charset="0"/>
              </a:rPr>
              <a:t>, </a:t>
            </a:r>
            <a:r>
              <a:rPr lang="ru-RU" sz="1200" dirty="0">
                <a:latin typeface="Constantia" panose="02030602050306030303" pitchFamily="18" charset="0"/>
              </a:rPr>
              <a:t>который был приурочен ко Дню российского студенчества. Так же в этот день поздравили всех Татьян колледжа </a:t>
            </a:r>
            <a:r>
              <a:rPr lang="ru-RU" sz="1200" dirty="0" smtClean="0">
                <a:latin typeface="Constantia" panose="02030602050306030303" pitchFamily="18" charset="0"/>
              </a:rPr>
              <a:t>С Татьяниным днём. Студенты очень ответственно отнеслись к своим должностям Каждый сполна выполнял свои обязанности, которые им поручили: директор, заместители </a:t>
            </a:r>
            <a:r>
              <a:rPr lang="ru-RU" sz="1200" dirty="0">
                <a:latin typeface="Constantia" panose="02030602050306030303" pitchFamily="18" charset="0"/>
              </a:rPr>
              <a:t>директора, </a:t>
            </a:r>
            <a:r>
              <a:rPr lang="ru-RU" sz="1200" dirty="0" smtClean="0">
                <a:latin typeface="Constantia" panose="02030602050306030303" pitchFamily="18" charset="0"/>
              </a:rPr>
              <a:t>преподаватели, мастера, классные руководители.  А преподаватели присутствовали на уроках в качестве студентов и с удовольствием слушали студентов-преподавателей. Прошёл очень интересный урок литературы, который провёл студент группы ЭУ-21-17 Морозов Владислав. Он познакомил с русским поэтом Сергеем Есениным, прочитал его стихи. После этого урока многие преподаватели заинтересовались творчеством Есенина и брали книги в библиотеке. Давид </a:t>
            </a:r>
            <a:r>
              <a:rPr lang="ru-RU" sz="1200" dirty="0" err="1" smtClean="0">
                <a:latin typeface="Constantia" panose="02030602050306030303" pitchFamily="18" charset="0"/>
              </a:rPr>
              <a:t>Калашян</a:t>
            </a:r>
            <a:r>
              <a:rPr lang="ru-RU" sz="1200" dirty="0" smtClean="0">
                <a:latin typeface="Constantia" panose="02030602050306030303" pitchFamily="18" charset="0"/>
              </a:rPr>
              <a:t> из гр. ВТ-21-17 провёл интересный урок мировой художественной культуры. Выступил в роли популярного актёра Армена Джигарханяна, провел игру «Монополия», в которой </a:t>
            </a:r>
            <a:r>
              <a:rPr lang="ru-RU" sz="1200" dirty="0">
                <a:latin typeface="Constantia" panose="02030602050306030303" pitchFamily="18" charset="0"/>
              </a:rPr>
              <a:t>м</a:t>
            </a:r>
            <a:r>
              <a:rPr lang="ru-RU" sz="1200" dirty="0" smtClean="0">
                <a:latin typeface="Constantia" panose="02030602050306030303" pitchFamily="18" charset="0"/>
              </a:rPr>
              <a:t>астера и преподаватели в роли студентов  изображали и отгадывали разные эмоции, проявили творческий подход.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444" r="2323" b="35556"/>
          <a:stretch/>
        </p:blipFill>
        <p:spPr>
          <a:xfrm>
            <a:off x="20562" y="6285080"/>
            <a:ext cx="4848368" cy="1489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22408" r="19861" b="6111"/>
          <a:stretch/>
        </p:blipFill>
        <p:spPr>
          <a:xfrm>
            <a:off x="4968314" y="6213073"/>
            <a:ext cx="1730434" cy="1633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4" r="17206" b="17768"/>
          <a:stretch/>
        </p:blipFill>
        <p:spPr>
          <a:xfrm>
            <a:off x="20562" y="7855918"/>
            <a:ext cx="2874722" cy="1872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20105" r="5278" b="21146"/>
          <a:stretch/>
        </p:blipFill>
        <p:spPr>
          <a:xfrm>
            <a:off x="2767631" y="7614871"/>
            <a:ext cx="2023018" cy="2291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89" t="25729" r="16873" b="26145"/>
          <a:stretch/>
        </p:blipFill>
        <p:spPr>
          <a:xfrm>
            <a:off x="4736532" y="7810259"/>
            <a:ext cx="1928577" cy="2089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556314" y="954409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7292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808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81855" y="-9078"/>
            <a:ext cx="696081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dvokat Modern" panose="02010606020309020704" pitchFamily="2" charset="0"/>
              </a:rPr>
              <a:t>ДЕНЬ САМОУПРАВЛЕНИЯ </a:t>
            </a:r>
            <a:endParaRPr lang="ru-RU" b="1" dirty="0" smtClean="0">
              <a:solidFill>
                <a:srgbClr val="FF0000"/>
              </a:solidFill>
              <a:latin typeface="Advokat Modern" panose="02010606020309020704" pitchFamily="2" charset="0"/>
            </a:endParaRPr>
          </a:p>
          <a:p>
            <a:pPr indent="457200" algn="just"/>
            <a:r>
              <a:rPr lang="ru-RU" sz="1100" dirty="0" smtClean="0">
                <a:latin typeface="Constantia" panose="02030602050306030303" pitchFamily="18" charset="0"/>
              </a:rPr>
              <a:t>Роль директора исполнила Кищенко Елизавета из гр. КМ-21-17. Роли заместителей директора исполнили Лебедева Екатерина, гр. ЭУ-11-18, Фёдорова Яна, гр. ЭУ-11-18,Котова Анна,гр.МЦИ-21, </a:t>
            </a:r>
            <a:r>
              <a:rPr lang="ru-RU" sz="1100" dirty="0" err="1" smtClean="0">
                <a:latin typeface="Constantia" panose="02030602050306030303" pitchFamily="18" charset="0"/>
              </a:rPr>
              <a:t>Калашян</a:t>
            </a:r>
            <a:r>
              <a:rPr lang="ru-RU" sz="1100" dirty="0" smtClean="0">
                <a:latin typeface="Constantia" panose="02030602050306030303" pitchFamily="18" charset="0"/>
              </a:rPr>
              <a:t> Давид, гр. ВТ-21-17, </a:t>
            </a:r>
            <a:r>
              <a:rPr lang="ru-RU" sz="1100" dirty="0" err="1" smtClean="0">
                <a:latin typeface="Constantia" panose="02030602050306030303" pitchFamily="18" charset="0"/>
              </a:rPr>
              <a:t>Неграшева</a:t>
            </a:r>
            <a:r>
              <a:rPr lang="ru-RU" sz="1100" dirty="0" smtClean="0">
                <a:latin typeface="Constantia" panose="02030602050306030303" pitchFamily="18" charset="0"/>
              </a:rPr>
              <a:t> Юлия, гр.КМ-21-17.</a:t>
            </a:r>
          </a:p>
          <a:p>
            <a:pPr algn="just"/>
            <a:r>
              <a:rPr lang="ru-RU" sz="1100" dirty="0">
                <a:latin typeface="Constantia" panose="02030602050306030303" pitchFamily="18" charset="0"/>
              </a:rPr>
              <a:t>Мы взяли интервью у дублёров. Они рассказали о своих впечатлениях во время Дня самоуправления</a:t>
            </a:r>
            <a:r>
              <a:rPr lang="ru-RU" sz="1100" dirty="0" smtClean="0"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ru-RU" sz="1100" b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Елизавета Кищенко, гр. ЭУ-21-17</a:t>
            </a:r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: </a:t>
            </a:r>
            <a:r>
              <a:rPr lang="ru-RU" sz="1100" i="1" dirty="0" smtClean="0">
                <a:latin typeface="Constantia" panose="02030602050306030303" pitchFamily="18" charset="0"/>
              </a:rPr>
              <a:t>«С самого детства мечтала быть на руководящей должности, именно поэтому пошла по специальности «Экономика и бухгалтерский учёт», так как в ней тоже можно быть руководителем. И когда объявили о Дне самоуправления, я сразу </a:t>
            </a:r>
            <a:r>
              <a:rPr lang="ru-RU" sz="1100" i="1" dirty="0">
                <a:latin typeface="Constantia" panose="02030602050306030303" pitchFamily="18" charset="0"/>
              </a:rPr>
              <a:t>решила стать дублером директора, исполнить свою мечту. День был очень насыщенный</a:t>
            </a:r>
            <a:r>
              <a:rPr lang="ru-RU" sz="1100" i="1" dirty="0" smtClean="0">
                <a:latin typeface="Constantia" panose="02030602050306030303" pitchFamily="18" charset="0"/>
              </a:rPr>
              <a:t>. </a:t>
            </a:r>
            <a:r>
              <a:rPr lang="ru-RU" sz="1100" i="1" dirty="0">
                <a:latin typeface="Constantia" panose="02030602050306030303" pitchFamily="18" charset="0"/>
              </a:rPr>
              <a:t>Я провела несколько</a:t>
            </a:r>
            <a:r>
              <a:rPr lang="ru-RU" sz="1100" i="1" dirty="0" smtClean="0">
                <a:latin typeface="Constantia" panose="02030602050306030303" pitchFamily="18" charset="0"/>
              </a:rPr>
              <a:t> планерок</a:t>
            </a:r>
            <a:endParaRPr lang="ru-RU" sz="1100" dirty="0"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841" t="12400" r="7771" b="9782"/>
          <a:stretch/>
        </p:blipFill>
        <p:spPr>
          <a:xfrm>
            <a:off x="-54217" y="7165222"/>
            <a:ext cx="1902101" cy="1434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252"/>
          <a:stretch/>
        </p:blipFill>
        <p:spPr>
          <a:xfrm>
            <a:off x="5151610" y="1566644"/>
            <a:ext cx="1718940" cy="1436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8" b="26354"/>
          <a:stretch/>
        </p:blipFill>
        <p:spPr>
          <a:xfrm>
            <a:off x="-16867" y="4364455"/>
            <a:ext cx="1864734" cy="1421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1" t="8059" r="5139" b="22963"/>
          <a:stretch/>
        </p:blipFill>
        <p:spPr>
          <a:xfrm>
            <a:off x="-30906" y="8568437"/>
            <a:ext cx="1878773" cy="1274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t="9075" b="18329"/>
          <a:stretch/>
        </p:blipFill>
        <p:spPr>
          <a:xfrm>
            <a:off x="2166505" y="2916410"/>
            <a:ext cx="2524990" cy="1534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5"/>
          <a:stretch/>
        </p:blipFill>
        <p:spPr>
          <a:xfrm>
            <a:off x="4963827" y="5864552"/>
            <a:ext cx="1993268" cy="230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3" r="9071" b="29052"/>
          <a:stretch/>
        </p:blipFill>
        <p:spPr>
          <a:xfrm>
            <a:off x="18789" y="5681177"/>
            <a:ext cx="1693962" cy="1557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9" r="17866" b="26296"/>
          <a:stretch/>
        </p:blipFill>
        <p:spPr>
          <a:xfrm>
            <a:off x="4947023" y="2894681"/>
            <a:ext cx="1868867" cy="1414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6556314" y="95366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664804" y="1573117"/>
            <a:ext cx="352839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i="1" dirty="0" smtClean="0">
                <a:latin typeface="Constantia" panose="02030602050306030303" pitchFamily="18" charset="0"/>
              </a:rPr>
              <a:t>с замами, лично проверила посещаемость студентов, контролировала процесс в столовой и в конце дня подвела итоги своей работы и работы своих коллег.</a:t>
            </a:r>
            <a:r>
              <a:rPr lang="ru-RU" sz="1100" i="1" dirty="0">
                <a:latin typeface="Constantia" panose="02030602050306030303" pitchFamily="18" charset="0"/>
              </a:rPr>
              <a:t> Поняла, что быть директором </a:t>
            </a:r>
            <a:r>
              <a:rPr lang="ru-RU" sz="1100" i="1" dirty="0" smtClean="0">
                <a:latin typeface="Constantia" panose="02030602050306030303" pitchFamily="18" charset="0"/>
              </a:rPr>
              <a:t>непросто  но , я считаю, что справилась со </a:t>
            </a:r>
            <a:r>
              <a:rPr lang="ru-RU" sz="1100" i="1" dirty="0">
                <a:latin typeface="Constantia" panose="02030602050306030303" pitchFamily="18" charset="0"/>
              </a:rPr>
              <a:t>своими обязанностями. Всегда нужно стремиться </a:t>
            </a:r>
            <a:r>
              <a:rPr lang="ru-RU" sz="1100" i="1" dirty="0" smtClean="0">
                <a:latin typeface="Constantia" panose="02030602050306030303" pitchFamily="18" charset="0"/>
              </a:rPr>
              <a:t>к </a:t>
            </a:r>
            <a:r>
              <a:rPr lang="ru-RU" sz="1100" i="1" dirty="0">
                <a:latin typeface="Constantia" panose="02030602050306030303" pitchFamily="18" charset="0"/>
              </a:rPr>
              <a:t>достижениям своих целей, чего и советую всем студентам!»</a:t>
            </a:r>
            <a:endParaRPr lang="ru-RU" sz="1100" dirty="0">
              <a:latin typeface="Constantia" panose="02030602050306030303" pitchFamily="18" charset="0"/>
            </a:endParaRPr>
          </a:p>
          <a:p>
            <a:pPr algn="just"/>
            <a:endParaRPr lang="ru-RU" sz="1100" i="1" dirty="0">
              <a:latin typeface="Constantia" panose="02030602050306030303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56284" y="4384194"/>
            <a:ext cx="3421756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Екатерина Лебедева,гр.ЭУ-11-18</a:t>
            </a:r>
            <a:r>
              <a:rPr lang="ru-RU" sz="1100" b="1" dirty="0">
                <a:solidFill>
                  <a:srgbClr val="0000CC"/>
                </a:solidFill>
                <a:latin typeface="Constantia" panose="02030602050306030303" pitchFamily="18" charset="0"/>
              </a:rPr>
              <a:t>: </a:t>
            </a:r>
            <a:r>
              <a:rPr lang="ru-RU" sz="1100" i="1" dirty="0">
                <a:latin typeface="Constantia" panose="02030602050306030303" pitchFamily="18" charset="0"/>
              </a:rPr>
              <a:t>«Очень хотела быть дублёром директора, но меня не выбрали, так как учусь пока на 1 курсе. Но, всё-таки, я хотела попробовать себя на руководящей должности и меня избрали дублёром заместителя директора по АХЧ. Сначала эта работа казалась лёгкой, но в процессе я поняла, что она не такая уж простая, но интересная. На тебе лежит ответственность за порядок и ремонтные работы во всём колледже. С помощниками я снимала показания счётчиков, проверяла работу технического персонала. И в следующий </a:t>
            </a:r>
            <a:r>
              <a:rPr lang="ru-RU" sz="1100" i="1" dirty="0" smtClean="0">
                <a:latin typeface="Constantia" panose="02030602050306030303" pitchFamily="18" charset="0"/>
              </a:rPr>
              <a:t>раз, </a:t>
            </a:r>
            <a:r>
              <a:rPr lang="ru-RU" sz="1100" i="1" dirty="0">
                <a:latin typeface="Constantia" panose="02030602050306030303" pitchFamily="18" charset="0"/>
              </a:rPr>
              <a:t>во время Дня </a:t>
            </a:r>
            <a:r>
              <a:rPr lang="ru-RU" sz="1100" i="1" dirty="0" smtClean="0">
                <a:latin typeface="Constantia" panose="02030602050306030303" pitchFamily="18" charset="0"/>
              </a:rPr>
              <a:t>самоуправления, </a:t>
            </a:r>
            <a:r>
              <a:rPr lang="ru-RU" sz="1100" i="1" dirty="0">
                <a:latin typeface="Constantia" panose="02030602050306030303" pitchFamily="18" charset="0"/>
              </a:rPr>
              <a:t>обязательно попробую себя в какой-нибудь должности</a:t>
            </a:r>
            <a:r>
              <a:rPr lang="ru-RU" sz="1100" i="1" dirty="0" smtClean="0">
                <a:latin typeface="Constantia" panose="02030602050306030303" pitchFamily="18" charset="0"/>
              </a:rPr>
              <a:t>.»</a:t>
            </a:r>
          </a:p>
          <a:p>
            <a:pPr algn="just"/>
            <a:r>
              <a:rPr lang="ru-RU" sz="1100" b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Николай Зеленин, гр. СЛ-11-18: </a:t>
            </a:r>
            <a:r>
              <a:rPr lang="ru-RU" sz="1100" i="1" dirty="0" smtClean="0">
                <a:latin typeface="Constantia" panose="02030602050306030303" pitchFamily="18" charset="0"/>
              </a:rPr>
              <a:t>«</a:t>
            </a:r>
            <a:r>
              <a:rPr lang="ru-RU" sz="1100" i="1" dirty="0">
                <a:latin typeface="Constantia" panose="02030602050306030303" pitchFamily="18" charset="0"/>
              </a:rPr>
              <a:t>В</a:t>
            </a:r>
            <a:r>
              <a:rPr lang="ru-RU" sz="1100" i="1" dirty="0" smtClean="0">
                <a:latin typeface="Constantia" panose="02030602050306030303" pitchFamily="18" charset="0"/>
              </a:rPr>
              <a:t> день самоуправления решил попробовать себя в качестве преподавателя русского языка, потому что мне всегда было интересно посмотреть на урок с точки зрения учителей. Было нелегко, но и не так сложно, как я думал. Провёл 2 пары в группах СЛ-21-17 и С-21-17. В следующем году хотел бы стать дублёром преподавателя математики. Вера Ивановна хороший преподаватель очень понятно всё объясняет. Этим днём я доволен.»</a:t>
            </a:r>
          </a:p>
          <a:p>
            <a:pPr algn="just"/>
            <a:r>
              <a:rPr lang="ru-RU" sz="1100" b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Юлия </a:t>
            </a:r>
            <a:r>
              <a:rPr lang="ru-RU" sz="1100" b="1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Неграшева</a:t>
            </a:r>
            <a:r>
              <a:rPr lang="ru-RU" sz="1100" b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, гр. КМ-21-17: </a:t>
            </a:r>
            <a:r>
              <a:rPr lang="ru-RU" sz="1100" i="1" dirty="0" smtClean="0">
                <a:latin typeface="Constantia" panose="02030602050306030303" pitchFamily="18" charset="0"/>
              </a:rPr>
              <a:t>«В  День самоуправления была дублёром заместителя директора по учебной работе. Работа была нелёгкой, но я справилась.»</a:t>
            </a:r>
          </a:p>
          <a:p>
            <a:pPr algn="just"/>
            <a:r>
              <a:rPr lang="ru-RU" sz="1100" b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Анна Пекарева, гр. КМ-21-17:  </a:t>
            </a:r>
            <a:r>
              <a:rPr lang="ru-RU" sz="1100" i="1" dirty="0" smtClean="0">
                <a:latin typeface="Constantia" panose="02030602050306030303" pitchFamily="18" charset="0"/>
              </a:rPr>
              <a:t>«Я была преподавателем менеджмента. Очень интересный предмет. Впечатления отличные!»</a:t>
            </a:r>
          </a:p>
          <a:p>
            <a:pPr algn="just"/>
            <a:endParaRPr lang="ru-RU" sz="1100" i="1" dirty="0">
              <a:latin typeface="Constantia" panose="02030602050306030303" pitchFamily="18" charset="0"/>
            </a:endParaRPr>
          </a:p>
          <a:p>
            <a:endParaRPr lang="ru-RU" sz="11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8" t="6666" r="5834"/>
          <a:stretch/>
        </p:blipFill>
        <p:spPr>
          <a:xfrm>
            <a:off x="-81856" y="1566644"/>
            <a:ext cx="1910611" cy="161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2" b="16034"/>
          <a:stretch/>
        </p:blipFill>
        <p:spPr>
          <a:xfrm>
            <a:off x="4999300" y="4309353"/>
            <a:ext cx="1922322" cy="1612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6" t="15465" r="8145" b="5926"/>
          <a:stretch/>
        </p:blipFill>
        <p:spPr>
          <a:xfrm>
            <a:off x="55823" y="3016573"/>
            <a:ext cx="1895280" cy="143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5" t="5741" r="5972" b="12778"/>
          <a:stretch/>
        </p:blipFill>
        <p:spPr>
          <a:xfrm>
            <a:off x="4914333" y="8173421"/>
            <a:ext cx="1956217" cy="1413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476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80" y="1"/>
            <a:ext cx="2321107" cy="1754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132856" y="0"/>
            <a:ext cx="47525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Constantia" panose="02030602050306030303" pitchFamily="18" charset="0"/>
              </a:rPr>
              <a:t>     В </a:t>
            </a:r>
            <a:r>
              <a:rPr lang="ru-RU" sz="1200" dirty="0">
                <a:latin typeface="Constantia" panose="02030602050306030303" pitchFamily="18" charset="0"/>
              </a:rPr>
              <a:t>соответствии с </a:t>
            </a:r>
            <a:r>
              <a:rPr lang="ru-RU" sz="1200" dirty="0" smtClean="0">
                <a:latin typeface="Constantia" panose="02030602050306030303" pitchFamily="18" charset="0"/>
              </a:rPr>
              <a:t>Указом Президента России Владимира Путина </a:t>
            </a:r>
            <a:r>
              <a:rPr lang="ru-RU" sz="12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2019 </a:t>
            </a:r>
            <a:r>
              <a:rPr lang="ru-RU" sz="1200" b="1" dirty="0">
                <a:solidFill>
                  <a:srgbClr val="C00000"/>
                </a:solidFill>
                <a:latin typeface="Constantia" panose="02030602050306030303" pitchFamily="18" charset="0"/>
              </a:rPr>
              <a:t>год в Российской Федерации объявлен Годом </a:t>
            </a:r>
            <a:r>
              <a:rPr lang="ru-RU" sz="12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театра. </a:t>
            </a:r>
            <a:r>
              <a:rPr lang="ru-RU" sz="1200" dirty="0" smtClean="0">
                <a:latin typeface="Constantia" panose="02030602050306030303" pitchFamily="18" charset="0"/>
              </a:rPr>
              <a:t>Его </a:t>
            </a:r>
            <a:r>
              <a:rPr lang="ru-RU" sz="1200" dirty="0">
                <a:latin typeface="Constantia" panose="02030602050306030303" pitchFamily="18" charset="0"/>
              </a:rPr>
              <a:t>основные задачи связаны с сохранением и популяризацией лучших отечественных театральных традиций и достижений; доступностью лучших образцов театрального искусства для жителей разных городов, совершенствованием организации театрального дела и привлечением внимания к вопросам театрального образования. В рамках Года запланированы масштабные международные и всероссийские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62780" y="1616771"/>
            <a:ext cx="699015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Constantia" panose="02030602050306030303" pitchFamily="18" charset="0"/>
              </a:rPr>
              <a:t>мероприятия</a:t>
            </a:r>
            <a:r>
              <a:rPr lang="ru-RU" sz="1200" dirty="0">
                <a:latin typeface="Constantia" panose="02030602050306030303" pitchFamily="18" charset="0"/>
              </a:rPr>
              <a:t>. С марта по ноябрь 2019 года продлится Всероссийский театральный марафон, который начнется во Владивостоке, охватит всю страну и завершится в Калининграде. С июня по ноябрь в Санкт-Петербурге состоится Театральная олимпиада</a:t>
            </a:r>
            <a:r>
              <a:rPr lang="ru-RU" sz="1200" dirty="0" smtClean="0">
                <a:latin typeface="Constantia" panose="02030602050306030303" pitchFamily="18" charset="0"/>
              </a:rPr>
              <a:t>.</a:t>
            </a:r>
          </a:p>
          <a:p>
            <a:pPr algn="ctr"/>
            <a:r>
              <a:rPr lang="ru-RU" sz="1400" b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«ЗЕЛЕНАЯ ЛАМПА»</a:t>
            </a:r>
            <a:endParaRPr lang="ru-RU" sz="1400" b="1" dirty="0">
              <a:solidFill>
                <a:srgbClr val="0066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1200" dirty="0" smtClean="0">
                <a:latin typeface="Constantia" panose="02030602050306030303" pitchFamily="18" charset="0"/>
              </a:rPr>
              <a:t>В нашем колледже работает театральная студия </a:t>
            </a: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«ЗЕЛЕНАЯ ЛАМПА» </a:t>
            </a:r>
            <a:r>
              <a:rPr lang="ru-RU" sz="1200" dirty="0" smtClean="0">
                <a:latin typeface="Constantia" panose="02030602050306030303" pitchFamily="18" charset="0"/>
              </a:rPr>
              <a:t>под руководством опытного специалиста </a:t>
            </a: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Лавровой Татьяны Романовны. </a:t>
            </a:r>
            <a:r>
              <a:rPr lang="ru-RU" sz="1200" dirty="0" smtClean="0">
                <a:latin typeface="Constantia" panose="02030602050306030303" pitchFamily="18" charset="0"/>
              </a:rPr>
              <a:t>К каждому празднику и событию в актовом зале колледжа проходят красочные, яркие мероприятия, в которых задействованы студенты колледжа, а так же гости нашего города: творческие коллективы, студенты, которые закончили колледж, но во время обучения так же принимали участие в театральной студии. И сейчас они не забывают Татьяну </a:t>
            </a:r>
            <a:r>
              <a:rPr lang="ru-RU" sz="1200" dirty="0">
                <a:latin typeface="Constantia" panose="02030602050306030303" pitchFamily="18" charset="0"/>
              </a:rPr>
              <a:t>Р</a:t>
            </a:r>
            <a:r>
              <a:rPr lang="ru-RU" sz="1200" dirty="0" smtClean="0">
                <a:latin typeface="Constantia" panose="02030602050306030303" pitchFamily="18" charset="0"/>
              </a:rPr>
              <a:t>омановну, которая научила их многому во время подготовки мероприятий. Многие студенты и после окончания учебного заведения продолжают творческую деятельность в городе, за его пределами и даже за рубежом.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56314" y="952292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32" t="21000" r="12992" b="17655"/>
          <a:stretch/>
        </p:blipFill>
        <p:spPr>
          <a:xfrm>
            <a:off x="-62780" y="4048206"/>
            <a:ext cx="2204864" cy="1363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988840" y="4048206"/>
            <a:ext cx="49385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ДЕНИС ИШПАЕВ: </a:t>
            </a:r>
            <a:r>
              <a:rPr lang="ru-RU" sz="1200" dirty="0" smtClean="0">
                <a:latin typeface="Constantia" panose="02030602050306030303" pitchFamily="18" charset="0"/>
              </a:rPr>
              <a:t>Окончил наш колледж в 2010году по специальности «Экономика и бухгалтерский учёт». Сейчас он </a:t>
            </a:r>
            <a:r>
              <a:rPr lang="ru-RU" sz="1200" dirty="0" err="1" smtClean="0">
                <a:latin typeface="Constantia" panose="02030602050306030303" pitchFamily="18" charset="0"/>
              </a:rPr>
              <a:t>промоменеджер</a:t>
            </a:r>
            <a:r>
              <a:rPr lang="ru-RU" sz="1200" dirty="0" smtClean="0">
                <a:latin typeface="Constantia" panose="02030602050306030303" pitchFamily="18" charset="0"/>
              </a:rPr>
              <a:t> </a:t>
            </a:r>
            <a:r>
              <a:rPr lang="ru-RU" sz="1200" dirty="0">
                <a:latin typeface="Constantia" panose="02030602050306030303" pitchFamily="18" charset="0"/>
              </a:rPr>
              <a:t>БСТ</a:t>
            </a:r>
            <a:r>
              <a:rPr lang="ru-RU" sz="1200" dirty="0" smtClean="0">
                <a:latin typeface="Constantia" panose="02030602050306030303" pitchFamily="18" charset="0"/>
              </a:rPr>
              <a:t>, </a:t>
            </a:r>
            <a:r>
              <a:rPr lang="ru-RU" sz="1200" dirty="0">
                <a:latin typeface="Constantia" panose="02030602050306030303" pitchFamily="18" charset="0"/>
              </a:rPr>
              <a:t>ведущий программы "Лёгкие деньги", </a:t>
            </a:r>
            <a:r>
              <a:rPr lang="ru-RU" sz="1200" dirty="0" err="1">
                <a:latin typeface="Constantia" panose="02030602050306030303" pitchFamily="18" charset="0"/>
              </a:rPr>
              <a:t>диджей</a:t>
            </a:r>
            <a:r>
              <a:rPr lang="ru-RU" sz="1200" dirty="0">
                <a:latin typeface="Constantia" panose="02030602050306030303" pitchFamily="18" charset="0"/>
              </a:rPr>
              <a:t> радио «Европа Плюс» </a:t>
            </a:r>
            <a:r>
              <a:rPr lang="ru-RU" sz="1200" dirty="0" smtClean="0">
                <a:latin typeface="Constantia" panose="02030602050306030303" pitchFamily="18" charset="0"/>
              </a:rPr>
              <a:t>в г. Братске, организатор </a:t>
            </a:r>
            <a:r>
              <a:rPr lang="ru-RU" sz="1200" dirty="0">
                <a:latin typeface="Constantia" panose="02030602050306030303" pitchFamily="18" charset="0"/>
              </a:rPr>
              <a:t>и ведущий праздничных </a:t>
            </a:r>
            <a:r>
              <a:rPr lang="ru-RU" sz="1200" dirty="0" smtClean="0">
                <a:latin typeface="Constantia" panose="02030602050306030303" pitchFamily="18" charset="0"/>
              </a:rPr>
              <a:t>мероприятий.</a:t>
            </a: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Денис, как ты попал на сцену?</a:t>
            </a:r>
          </a:p>
          <a:p>
            <a:pPr algn="just">
              <a:buFontTx/>
              <a:buChar char="-"/>
            </a:pPr>
            <a:r>
              <a:rPr lang="ru-RU" sz="1200" i="1" dirty="0" smtClean="0">
                <a:latin typeface="Constantia" panose="02030602050306030303" pitchFamily="18" charset="0"/>
              </a:rPr>
              <a:t> Как </a:t>
            </a:r>
            <a:r>
              <a:rPr lang="ru-RU" sz="1200" i="1" dirty="0">
                <a:latin typeface="Constantia" panose="02030602050306030303" pitchFamily="18" charset="0"/>
              </a:rPr>
              <a:t>я попал на </a:t>
            </a:r>
            <a:r>
              <a:rPr lang="ru-RU" sz="1200" i="1" dirty="0" smtClean="0">
                <a:latin typeface="Constantia" panose="02030602050306030303" pitchFamily="18" charset="0"/>
              </a:rPr>
              <a:t>сцену, совсем </a:t>
            </a:r>
            <a:r>
              <a:rPr lang="ru-RU" sz="1200" i="1" dirty="0">
                <a:latin typeface="Constantia" panose="02030602050306030303" pitchFamily="18" charset="0"/>
              </a:rPr>
              <a:t>не помню. Помню, </a:t>
            </a:r>
            <a:r>
              <a:rPr lang="ru-RU" sz="1200" i="1" dirty="0" smtClean="0">
                <a:latin typeface="Constantia" panose="02030602050306030303" pitchFamily="18" charset="0"/>
              </a:rPr>
              <a:t>в колледже </a:t>
            </a:r>
            <a:r>
              <a:rPr lang="ru-RU" sz="1200" i="1" dirty="0" err="1" smtClean="0">
                <a:latin typeface="Constantia" panose="02030602050306030303" pitchFamily="18" charset="0"/>
              </a:rPr>
              <a:t>быст</a:t>
            </a:r>
            <a:r>
              <a:rPr lang="ru-RU" sz="1200" i="1" dirty="0" smtClean="0">
                <a:latin typeface="Constantia" panose="02030602050306030303" pitchFamily="18" charset="0"/>
              </a:rPr>
              <a:t>-</a:t>
            </a:r>
            <a:endParaRPr lang="ru-RU" sz="1200" i="1" dirty="0">
              <a:latin typeface="Constantia" panose="020306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6269" y="5331296"/>
            <a:ext cx="690740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err="1">
                <a:latin typeface="Constantia" panose="02030602050306030303" pitchFamily="18" charset="0"/>
              </a:rPr>
              <a:t>р</a:t>
            </a:r>
            <a:r>
              <a:rPr lang="ru-RU" sz="1200" i="1" dirty="0" err="1" smtClean="0">
                <a:latin typeface="Constantia" panose="02030602050306030303" pitchFamily="18" charset="0"/>
              </a:rPr>
              <a:t>о</a:t>
            </a:r>
            <a:r>
              <a:rPr lang="ru-RU" sz="1200" i="1" dirty="0" smtClean="0">
                <a:latin typeface="Constantia" panose="02030602050306030303" pitchFamily="18" charset="0"/>
              </a:rPr>
              <a:t> определили</a:t>
            </a:r>
            <a:r>
              <a:rPr lang="ru-RU" sz="1200" i="1" dirty="0">
                <a:latin typeface="Constantia" panose="02030602050306030303" pitchFamily="18" charset="0"/>
              </a:rPr>
              <a:t>, </a:t>
            </a:r>
            <a:r>
              <a:rPr lang="ru-RU" sz="1200" i="1" dirty="0" smtClean="0">
                <a:latin typeface="Constantia" panose="02030602050306030303" pitchFamily="18" charset="0"/>
              </a:rPr>
              <a:t>что мне нужно петь</a:t>
            </a:r>
            <a:r>
              <a:rPr lang="ru-RU" sz="1200" i="1" dirty="0">
                <a:latin typeface="Constantia" panose="02030602050306030303" pitchFamily="18" charset="0"/>
              </a:rPr>
              <a:t>. И сказали: "В тебе что-то есть, какая-то искорка". Пел я так себе. Сольных </a:t>
            </a:r>
            <a:r>
              <a:rPr lang="ru-RU" sz="1200" i="1" dirty="0" smtClean="0">
                <a:latin typeface="Constantia" panose="02030602050306030303" pitchFamily="18" charset="0"/>
              </a:rPr>
              <a:t>песен мне, конечно, </a:t>
            </a:r>
            <a:r>
              <a:rPr lang="ru-RU" sz="1200" i="1" dirty="0">
                <a:latin typeface="Constantia" panose="02030602050306030303" pitchFamily="18" charset="0"/>
              </a:rPr>
              <a:t>никто не </a:t>
            </a:r>
            <a:r>
              <a:rPr lang="ru-RU" sz="1200" i="1" dirty="0" smtClean="0">
                <a:latin typeface="Constantia" panose="02030602050306030303" pitchFamily="18" charset="0"/>
              </a:rPr>
              <a:t>доверял, </a:t>
            </a:r>
            <a:r>
              <a:rPr lang="ru-RU" sz="1200" i="1" dirty="0">
                <a:latin typeface="Constantia" panose="02030602050306030303" pitchFamily="18" charset="0"/>
              </a:rPr>
              <a:t>но вот с ансамблем мы даже выступали </a:t>
            </a:r>
            <a:r>
              <a:rPr lang="ru-RU" sz="1200" i="1" dirty="0" smtClean="0">
                <a:latin typeface="Constantia" panose="02030602050306030303" pitchFamily="18" charset="0"/>
              </a:rPr>
              <a:t>на </a:t>
            </a:r>
            <a:r>
              <a:rPr lang="ru-RU" sz="1200" i="1" dirty="0">
                <a:latin typeface="Constantia" panose="02030602050306030303" pitchFamily="18" charset="0"/>
              </a:rPr>
              <a:t>"</a:t>
            </a:r>
            <a:r>
              <a:rPr lang="ru-RU" sz="1200" i="1" dirty="0" smtClean="0">
                <a:latin typeface="Constantia" panose="02030602050306030303" pitchFamily="18" charset="0"/>
              </a:rPr>
              <a:t>Студенческой </a:t>
            </a:r>
            <a:r>
              <a:rPr lang="ru-RU" sz="1200" i="1" dirty="0">
                <a:latin typeface="Constantia" panose="02030602050306030303" pitchFamily="18" charset="0"/>
              </a:rPr>
              <a:t>весне". </a:t>
            </a:r>
            <a:r>
              <a:rPr lang="ru-RU" sz="1200" i="1" dirty="0" smtClean="0">
                <a:latin typeface="Constantia" panose="02030602050306030303" pitchFamily="18" charset="0"/>
              </a:rPr>
              <a:t>Репетиции, новые </a:t>
            </a:r>
            <a:r>
              <a:rPr lang="ru-RU" sz="1200" i="1" dirty="0">
                <a:latin typeface="Constantia" panose="02030602050306030303" pitchFamily="18" charset="0"/>
              </a:rPr>
              <a:t>песни, выступления перед первокурсниками, </a:t>
            </a:r>
            <a:r>
              <a:rPr lang="ru-RU" sz="1200" i="1" dirty="0" smtClean="0">
                <a:latin typeface="Constantia" panose="02030602050306030303" pitchFamily="18" charset="0"/>
              </a:rPr>
              <a:t>День </a:t>
            </a:r>
            <a:r>
              <a:rPr lang="ru-RU" sz="1200" i="1" dirty="0">
                <a:latin typeface="Constantia" panose="02030602050306030303" pitchFamily="18" charset="0"/>
              </a:rPr>
              <a:t>студента, 23 февраля, 8 марта и много других приятных </a:t>
            </a:r>
            <a:r>
              <a:rPr lang="ru-RU" sz="1200" i="1" dirty="0" smtClean="0">
                <a:latin typeface="Constantia" panose="02030602050306030303" pitchFamily="18" charset="0"/>
              </a:rPr>
              <a:t>поводов, </a:t>
            </a:r>
            <a:r>
              <a:rPr lang="ru-RU" sz="1200" i="1" dirty="0">
                <a:latin typeface="Constantia" panose="02030602050306030303" pitchFamily="18" charset="0"/>
              </a:rPr>
              <a:t>н</a:t>
            </a:r>
            <a:r>
              <a:rPr lang="ru-RU" sz="1200" i="1" dirty="0" smtClean="0">
                <a:latin typeface="Constantia" panose="02030602050306030303" pitchFamily="18" charset="0"/>
              </a:rPr>
              <a:t>ервные </a:t>
            </a:r>
            <a:r>
              <a:rPr lang="ru-RU" sz="1200" i="1" dirty="0">
                <a:latin typeface="Constantia" panose="02030602050306030303" pitchFamily="18" charset="0"/>
              </a:rPr>
              <a:t>переживания, внимание и значимость </a:t>
            </a:r>
            <a:r>
              <a:rPr lang="ru-RU" sz="1200" i="1" dirty="0" smtClean="0">
                <a:latin typeface="Constantia" panose="02030602050306030303" pitchFamily="18" charset="0"/>
              </a:rPr>
              <a:t>– вот, наверное, </a:t>
            </a:r>
            <a:r>
              <a:rPr lang="ru-RU" sz="1200" i="1" dirty="0">
                <a:latin typeface="Constantia" panose="02030602050306030303" pitchFamily="18" charset="0"/>
              </a:rPr>
              <a:t>какие ассоциации вызывают у меня приятные воспоминания того времени. Сцена колледжа подтолкнула меня в будущем определиться с местом работы. </a:t>
            </a:r>
            <a:endParaRPr lang="ru-RU" sz="1200" i="1" dirty="0" smtClean="0">
              <a:latin typeface="Constantia" panose="02030602050306030303" pitchFamily="18" charset="0"/>
            </a:endParaRPr>
          </a:p>
          <a:p>
            <a:pPr marL="85725" indent="-85725" algn="just">
              <a:buFontTx/>
              <a:buChar char="-"/>
            </a:pP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Кто больше </a:t>
            </a:r>
            <a:r>
              <a:rPr lang="ru-RU" sz="1200" smtClean="0">
                <a:solidFill>
                  <a:srgbClr val="006600"/>
                </a:solidFill>
                <a:latin typeface="Constantia" panose="02030602050306030303" pitchFamily="18" charset="0"/>
              </a:rPr>
              <a:t>всех вдохновлял и помогал </a:t>
            </a: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оставаться на сцене?</a:t>
            </a:r>
          </a:p>
          <a:p>
            <a:pPr algn="just">
              <a:buFontTx/>
              <a:buChar char="-"/>
            </a:pPr>
            <a:r>
              <a:rPr lang="ru-RU" sz="1200" i="1" dirty="0" smtClean="0">
                <a:latin typeface="Constantia" panose="02030602050306030303" pitchFamily="18" charset="0"/>
              </a:rPr>
              <a:t> Отдельное </a:t>
            </a:r>
            <a:r>
              <a:rPr lang="ru-RU" sz="1200" i="1" dirty="0">
                <a:latin typeface="Constantia" panose="02030602050306030303" pitchFamily="18" charset="0"/>
              </a:rPr>
              <a:t>спасибо </a:t>
            </a:r>
            <a:r>
              <a:rPr lang="ru-RU" sz="1200" i="1" dirty="0" smtClean="0">
                <a:latin typeface="Constantia" panose="02030602050306030303" pitchFamily="18" charset="0"/>
              </a:rPr>
              <a:t>лучу </a:t>
            </a:r>
            <a:r>
              <a:rPr lang="ru-RU" sz="1200" i="1" dirty="0">
                <a:latin typeface="Constantia" panose="02030602050306030303" pitchFamily="18" charset="0"/>
              </a:rPr>
              <a:t>света, энергии и неиссякаемому источнику </a:t>
            </a:r>
            <a:r>
              <a:rPr lang="ru-RU" sz="1200" i="1" dirty="0" smtClean="0">
                <a:latin typeface="Constantia" panose="02030602050306030303" pitchFamily="18" charset="0"/>
              </a:rPr>
              <a:t>вдохновения </a:t>
            </a:r>
            <a:r>
              <a:rPr lang="ru-RU" sz="1200" i="1" dirty="0">
                <a:latin typeface="Constantia" panose="02030602050306030303" pitchFamily="18" charset="0"/>
              </a:rPr>
              <a:t>Татьяне </a:t>
            </a:r>
            <a:r>
              <a:rPr lang="ru-RU" sz="1200" i="1" dirty="0" smtClean="0">
                <a:latin typeface="Constantia" panose="02030602050306030303" pitchFamily="18" charset="0"/>
              </a:rPr>
              <a:t>Романовне! </a:t>
            </a:r>
            <a:r>
              <a:rPr lang="ru-RU" sz="1200" i="1" dirty="0">
                <a:latin typeface="Constantia" panose="02030602050306030303" pitchFamily="18" charset="0"/>
              </a:rPr>
              <a:t>Мне кажется, она просто своим появлением всех зажигала. Это же надо столько идей, столько концертов, столько праздников устроить для родного колледжа. Желаю Татьяне Романовне и всем будущим артистам не угасать, выступать и радовать публику своим </a:t>
            </a:r>
            <a:r>
              <a:rPr lang="ru-RU" sz="1200" i="1" dirty="0" smtClean="0">
                <a:latin typeface="Constantia" panose="02030602050306030303" pitchFamily="18" charset="0"/>
              </a:rPr>
              <a:t>талантом! </a:t>
            </a:r>
          </a:p>
          <a:p>
            <a:endParaRPr lang="ru-RU" sz="1200" dirty="0" smtClean="0">
              <a:latin typeface="Constantia" panose="02030602050306030303" pitchFamily="18" charset="0"/>
            </a:endParaRPr>
          </a:p>
          <a:p>
            <a:endParaRPr lang="ru-RU" sz="1200" dirty="0">
              <a:latin typeface="Constantia" panose="02030602050306030303" pitchFamily="18" charset="0"/>
            </a:endParaRPr>
          </a:p>
          <a:p>
            <a:endParaRPr lang="ru-RU" sz="1200" dirty="0" smtClean="0">
              <a:latin typeface="Constantia" panose="02030602050306030303" pitchFamily="18" charset="0"/>
            </a:endParaRPr>
          </a:p>
          <a:p>
            <a:endParaRPr lang="ru-RU" sz="1200" dirty="0">
              <a:latin typeface="Constantia" panose="02030602050306030303" pitchFamily="18" charset="0"/>
            </a:endParaRPr>
          </a:p>
          <a:p>
            <a:endParaRPr lang="ru-RU" sz="1200" dirty="0" smtClean="0">
              <a:latin typeface="Constantia" panose="02030602050306030303" pitchFamily="18" charset="0"/>
            </a:endParaRPr>
          </a:p>
          <a:p>
            <a:endParaRPr lang="ru-RU" sz="1200" dirty="0">
              <a:latin typeface="Constantia" panose="02030602050306030303" pitchFamily="18" charset="0"/>
            </a:endParaRPr>
          </a:p>
          <a:p>
            <a:endParaRPr lang="ru-RU" sz="1200" dirty="0" smtClean="0">
              <a:latin typeface="Constantia" panose="02030602050306030303" pitchFamily="18" charset="0"/>
            </a:endParaRPr>
          </a:p>
          <a:p>
            <a:endParaRPr lang="ru-RU" sz="1200" dirty="0">
              <a:latin typeface="Constantia" panose="02030602050306030303" pitchFamily="18" charset="0"/>
            </a:endParaRPr>
          </a:p>
          <a:p>
            <a:endParaRPr lang="ru-RU" sz="1200" dirty="0" smtClean="0">
              <a:latin typeface="Constantia" panose="02030602050306030303" pitchFamily="18" charset="0"/>
            </a:endParaRPr>
          </a:p>
          <a:p>
            <a:endParaRPr lang="ru-RU" sz="1200" dirty="0" smtClean="0"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6" r="9360"/>
          <a:stretch/>
        </p:blipFill>
        <p:spPr>
          <a:xfrm>
            <a:off x="5533466" y="7718695"/>
            <a:ext cx="1282415" cy="1571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2"/>
          <a:stretch/>
        </p:blipFill>
        <p:spPr>
          <a:xfrm>
            <a:off x="1232833" y="7813105"/>
            <a:ext cx="2050988" cy="1458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7711" r="5555" b="8943"/>
          <a:stretch/>
        </p:blipFill>
        <p:spPr>
          <a:xfrm>
            <a:off x="3140968" y="7783312"/>
            <a:ext cx="2478950" cy="1518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80" y="7742828"/>
            <a:ext cx="1425726" cy="1780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-62780" y="9301455"/>
            <a:ext cx="68786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Встреча с Михаилом  Кожуховым - советским</a:t>
            </a:r>
            <a:r>
              <a:rPr lang="ru-RU" sz="1100" dirty="0">
                <a:solidFill>
                  <a:srgbClr val="0000CC"/>
                </a:solidFill>
                <a:latin typeface="Constantia" panose="02030602050306030303" pitchFamily="18" charset="0"/>
              </a:rPr>
              <a:t> и </a:t>
            </a:r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российским журналистом, </a:t>
            </a:r>
          </a:p>
          <a:p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теле- </a:t>
            </a:r>
            <a:r>
              <a:rPr lang="ru-RU" sz="1100" dirty="0">
                <a:solidFill>
                  <a:srgbClr val="0000CC"/>
                </a:solidFill>
                <a:latin typeface="Constantia" panose="02030602050306030303" pitchFamily="18" charset="0"/>
              </a:rPr>
              <a:t>и </a:t>
            </a:r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радиоведущим, сценаристом, продюсером.</a:t>
            </a:r>
          </a:p>
          <a:p>
            <a:r>
              <a:rPr lang="ru-RU" sz="1200" dirty="0">
                <a:solidFill>
                  <a:srgbClr val="C00000"/>
                </a:solidFill>
                <a:latin typeface="Constantia" panose="02030602050306030303" pitchFamily="18" charset="0"/>
              </a:rPr>
              <a:t>Благодарим Дениса за предоставленную информацию!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7757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906"/>
          <a:stretch/>
        </p:blipFill>
        <p:spPr>
          <a:xfrm>
            <a:off x="35818" y="-19051"/>
            <a:ext cx="6864870" cy="99159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59789" y="959548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5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49700" y="-25077"/>
            <a:ext cx="701117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ГОД ТЕАТРА</a:t>
            </a:r>
            <a:r>
              <a:rPr lang="ru-RU" sz="16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(</a:t>
            </a:r>
            <a:r>
              <a:rPr lang="ru-RU" sz="12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ПРОДОЛЖЕНИЕ):</a:t>
            </a:r>
            <a:r>
              <a:rPr lang="ru-RU" sz="1200" dirty="0" smtClean="0">
                <a:latin typeface="Bookman Old Style" panose="02050604050505020204" pitchFamily="18" charset="0"/>
              </a:rPr>
              <a:t> </a:t>
            </a:r>
          </a:p>
          <a:p>
            <a:pPr algn="just"/>
            <a:endParaRPr lang="ru-RU" sz="1200" dirty="0">
              <a:latin typeface="Constantia" panose="02030602050306030303" pitchFamily="18" charset="0"/>
            </a:endParaRPr>
          </a:p>
          <a:p>
            <a:pPr algn="just"/>
            <a:endParaRPr lang="ru-RU" sz="1200" dirty="0" smtClean="0">
              <a:latin typeface="Constantia" panose="02030602050306030303" pitchFamily="18" charset="0"/>
            </a:endParaRPr>
          </a:p>
          <a:p>
            <a:pPr algn="just"/>
            <a:endParaRPr lang="ru-RU" sz="1200" dirty="0">
              <a:latin typeface="Constantia" panose="02030602050306030303" pitchFamily="18" charset="0"/>
            </a:endParaRPr>
          </a:p>
          <a:p>
            <a:pPr algn="just"/>
            <a:endParaRPr lang="ru-RU" sz="1200" dirty="0" smtClean="0">
              <a:latin typeface="Constantia" panose="02030602050306030303" pitchFamily="18" charset="0"/>
            </a:endParaRPr>
          </a:p>
          <a:p>
            <a:pPr algn="just"/>
            <a:endParaRPr lang="ru-RU" sz="1200" dirty="0">
              <a:latin typeface="Constantia" panose="02030602050306030303" pitchFamily="18" charset="0"/>
            </a:endParaRPr>
          </a:p>
          <a:p>
            <a:pPr algn="just"/>
            <a:endParaRPr lang="ru-RU" sz="1200" dirty="0" smtClean="0">
              <a:latin typeface="Constantia" panose="02030602050306030303" pitchFamily="18" charset="0"/>
            </a:endParaRPr>
          </a:p>
          <a:p>
            <a:pPr algn="just"/>
            <a:endParaRPr lang="ru-RU" sz="1200" dirty="0" smtClean="0">
              <a:latin typeface="Constantia" panose="02030602050306030303" pitchFamily="18" charset="0"/>
            </a:endParaRPr>
          </a:p>
          <a:p>
            <a:pPr algn="just"/>
            <a:endParaRPr lang="ru-RU" sz="1200" dirty="0">
              <a:latin typeface="Constantia" panose="02030602050306030303" pitchFamily="18" charset="0"/>
            </a:endParaRPr>
          </a:p>
          <a:p>
            <a:pPr algn="just"/>
            <a:endParaRPr lang="ru-RU" sz="1200" dirty="0" smtClean="0">
              <a:latin typeface="Constantia" panose="02030602050306030303" pitchFamily="18" charset="0"/>
            </a:endParaRPr>
          </a:p>
          <a:p>
            <a:pPr algn="just" fontAlgn="base"/>
            <a:endParaRPr lang="ru-RU" sz="1200" dirty="0">
              <a:latin typeface="Constantia" panose="02030602050306030303" pitchFamily="18" charset="0"/>
            </a:endParaRPr>
          </a:p>
          <a:p>
            <a:pPr algn="just" fontAlgn="base"/>
            <a:r>
              <a:rPr lang="ru-RU" sz="1200" dirty="0">
                <a:latin typeface="Constantia" panose="02030602050306030303" pitchFamily="18" charset="0"/>
              </a:rPr>
              <a:t>Василик. Она его прослушала, спросила, уверен ли он в своем выборе. Конечно, Павел был уверен и они </a:t>
            </a:r>
            <a:r>
              <a:rPr lang="ru-RU" sz="1200" dirty="0" smtClean="0">
                <a:latin typeface="Constantia" panose="02030602050306030303" pitchFamily="18" charset="0"/>
              </a:rPr>
              <a:t>начали</a:t>
            </a:r>
            <a:r>
              <a:rPr lang="ru-RU" sz="1200" b="1" dirty="0" smtClean="0">
                <a:latin typeface="Constantia" panose="02030602050306030303" pitchFamily="18" charset="0"/>
              </a:rPr>
              <a:t> </a:t>
            </a:r>
            <a:r>
              <a:rPr lang="ru-RU" sz="1200" dirty="0" smtClean="0">
                <a:latin typeface="Constantia" panose="02030602050306030303" pitchFamily="18" charset="0"/>
              </a:rPr>
              <a:t>заниматься. Уже </a:t>
            </a:r>
            <a:r>
              <a:rPr lang="ru-RU" sz="1200" dirty="0">
                <a:latin typeface="Constantia" panose="02030602050306030303" pitchFamily="18" charset="0"/>
              </a:rPr>
              <a:t>через </a:t>
            </a:r>
            <a:r>
              <a:rPr lang="ru-RU" sz="1200" dirty="0" smtClean="0">
                <a:latin typeface="Constantia" panose="02030602050306030303" pitchFamily="18" charset="0"/>
              </a:rPr>
              <a:t>месяц Паша вышел </a:t>
            </a:r>
            <a:r>
              <a:rPr lang="ru-RU" sz="1200" dirty="0">
                <a:latin typeface="Constantia" panose="02030602050306030303" pitchFamily="18" charset="0"/>
              </a:rPr>
              <a:t>на сцену тогда еще ДК «Металлург</a:t>
            </a:r>
            <a:r>
              <a:rPr lang="ru-RU" sz="1200" dirty="0" smtClean="0">
                <a:latin typeface="Constantia" panose="02030602050306030303" pitchFamily="18" charset="0"/>
              </a:rPr>
              <a:t>»(сейчас «Братск-АРТ») </a:t>
            </a:r>
            <a:r>
              <a:rPr lang="ru-RU" sz="1200" dirty="0">
                <a:latin typeface="Constantia" panose="02030602050306030303" pitchFamily="18" charset="0"/>
              </a:rPr>
              <a:t>и </a:t>
            </a:r>
            <a:r>
              <a:rPr lang="ru-RU" sz="1200" dirty="0" smtClean="0">
                <a:latin typeface="Constantia" panose="02030602050306030303" pitchFamily="18" charset="0"/>
              </a:rPr>
              <a:t>исполнил песню </a:t>
            </a:r>
            <a:r>
              <a:rPr lang="ru-RU" sz="1200" dirty="0">
                <a:latin typeface="Constantia" panose="02030602050306030303" pitchFamily="18" charset="0"/>
              </a:rPr>
              <a:t>«Вологда</a:t>
            </a:r>
            <a:r>
              <a:rPr lang="ru-RU" sz="1200" dirty="0" smtClean="0">
                <a:latin typeface="Constantia" panose="02030602050306030303" pitchFamily="18" charset="0"/>
              </a:rPr>
              <a:t>».</a:t>
            </a:r>
          </a:p>
          <a:p>
            <a:pPr indent="266700" algn="just"/>
            <a:r>
              <a:rPr lang="ru-RU" sz="1200" dirty="0" smtClean="0">
                <a:latin typeface="Constantia" panose="02030602050306030303" pitchFamily="18" charset="0"/>
              </a:rPr>
              <a:t>Павел </a:t>
            </a:r>
            <a:r>
              <a:rPr lang="ru-RU" sz="1200" dirty="0">
                <a:latin typeface="Constantia" panose="02030602050306030303" pitchFamily="18" charset="0"/>
              </a:rPr>
              <a:t>известен тем, что </a:t>
            </a:r>
            <a:r>
              <a:rPr lang="ru-RU" sz="1200" dirty="0" smtClean="0">
                <a:latin typeface="Constantia" panose="02030602050306030303" pitchFamily="18" charset="0"/>
              </a:rPr>
              <a:t>в 2006 году принял </a:t>
            </a:r>
            <a:r>
              <a:rPr lang="ru-RU" sz="1200" dirty="0">
                <a:latin typeface="Constantia" panose="02030602050306030303" pitchFamily="18" charset="0"/>
              </a:rPr>
              <a:t>участие в музыкальном конкурсе «Народный артист», </a:t>
            </a:r>
            <a:r>
              <a:rPr lang="ru-RU" sz="1200" dirty="0" smtClean="0">
                <a:latin typeface="Constantia" panose="02030602050306030303" pitchFamily="18" charset="0"/>
              </a:rPr>
              <a:t>вошел в пятерку финалистов </a:t>
            </a:r>
            <a:r>
              <a:rPr lang="ru-RU" sz="1200" dirty="0">
                <a:latin typeface="Constantia" panose="02030602050306030303" pitchFamily="18" charset="0"/>
              </a:rPr>
              <a:t>и объехал с гастролями полстраны. Проект закончился большим финальным концертом в Кремле. Павел исполнил песню, с которой начинал и которая принесла ему удачу - "Необыкновенная".</a:t>
            </a:r>
            <a:r>
              <a:rPr lang="ru-RU" sz="1200" dirty="0"/>
              <a:t> </a:t>
            </a:r>
            <a:r>
              <a:rPr lang="ru-RU" sz="1200" dirty="0">
                <a:latin typeface="Constantia" panose="02030602050306030303" pitchFamily="18" charset="0"/>
              </a:rPr>
              <a:t>П</a:t>
            </a:r>
            <a:r>
              <a:rPr lang="ru-RU" sz="1200" dirty="0" smtClean="0">
                <a:latin typeface="Constantia" panose="02030602050306030303" pitchFamily="18" charset="0"/>
              </a:rPr>
              <a:t>риехав </a:t>
            </a:r>
            <a:r>
              <a:rPr lang="ru-RU" sz="1200" dirty="0">
                <a:latin typeface="Constantia" panose="02030602050306030303" pitchFamily="18" charset="0"/>
              </a:rPr>
              <a:t>в столицу, </a:t>
            </a:r>
            <a:r>
              <a:rPr lang="ru-RU" sz="1200" dirty="0" smtClean="0">
                <a:latin typeface="Constantia" panose="02030602050306030303" pitchFamily="18" charset="0"/>
              </a:rPr>
              <a:t>он сразу </a:t>
            </a:r>
            <a:r>
              <a:rPr lang="ru-RU" sz="1200" dirty="0">
                <a:latin typeface="Constantia" panose="02030602050306030303" pitchFamily="18" charset="0"/>
              </a:rPr>
              <a:t>понял, что это </a:t>
            </a:r>
            <a:r>
              <a:rPr lang="ru-RU" sz="1200" dirty="0" smtClean="0">
                <a:latin typeface="Constantia" panose="02030602050306030303" pitchFamily="18" charset="0"/>
              </a:rPr>
              <a:t>его </a:t>
            </a:r>
            <a:r>
              <a:rPr lang="ru-RU" sz="1200" dirty="0">
                <a:latin typeface="Constantia" panose="02030602050306030303" pitchFamily="18" charset="0"/>
              </a:rPr>
              <a:t>город, и </a:t>
            </a:r>
            <a:r>
              <a:rPr lang="ru-RU" sz="1200" dirty="0" smtClean="0">
                <a:latin typeface="Constantia" panose="02030602050306030303" pitchFamily="18" charset="0"/>
              </a:rPr>
              <a:t>он </a:t>
            </a:r>
            <a:r>
              <a:rPr lang="ru-RU" sz="1200" dirty="0">
                <a:latin typeface="Constantia" panose="02030602050306030303" pitchFamily="18" charset="0"/>
              </a:rPr>
              <a:t>должен тут остаться</a:t>
            </a:r>
            <a:r>
              <a:rPr lang="ru-RU" sz="1200" dirty="0" smtClean="0">
                <a:latin typeface="Constantia" panose="02030602050306030303" pitchFamily="18" charset="0"/>
              </a:rPr>
              <a:t>.</a:t>
            </a:r>
          </a:p>
          <a:p>
            <a:pPr indent="266700" algn="just"/>
            <a:r>
              <a:rPr lang="ru-RU" sz="1200" dirty="0">
                <a:latin typeface="Constantia" panose="02030602050306030303" pitchFamily="18" charset="0"/>
              </a:rPr>
              <a:t>С выпускниками последнего "Народного артиста" Ангелиной Сергеевой и Ильей Мезенцевым Паша организовал группу "Счастливый день</a:t>
            </a:r>
            <a:r>
              <a:rPr lang="ru-RU" sz="1200" dirty="0" smtClean="0">
                <a:latin typeface="Constantia" panose="02030602050306030303" pitchFamily="18" charset="0"/>
              </a:rPr>
              <a:t>".</a:t>
            </a:r>
            <a:r>
              <a:rPr lang="ru-RU" sz="1200" dirty="0"/>
              <a:t> </a:t>
            </a:r>
            <a:r>
              <a:rPr lang="ru-RU" sz="1200" dirty="0">
                <a:latin typeface="Constantia" panose="02030602050306030303" pitchFamily="18" charset="0"/>
              </a:rPr>
              <a:t>В 2016 году его первый сольный трек «Говорили» появился в эфире многих телеканалов и радиостанций. Следующая композиция — «Наши выходные» — оказалась не менее удачной. В 2017 году Паша </a:t>
            </a:r>
            <a:r>
              <a:rPr lang="ru-RU" sz="1200" dirty="0" err="1">
                <a:latin typeface="Constantia" panose="02030602050306030303" pitchFamily="18" charset="0"/>
              </a:rPr>
              <a:t>Панамо</a:t>
            </a:r>
            <a:r>
              <a:rPr lang="ru-RU" sz="1200" dirty="0">
                <a:latin typeface="Constantia" panose="02030602050306030303" pitchFamily="18" charset="0"/>
              </a:rPr>
              <a:t> выпустил первый мини-диск «Говорили».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61242" y="6073703"/>
            <a:ext cx="70227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АНАСТАСИЯ КОЛЕСНИКОВА(ЖЕРНОВСКАЯ), </a:t>
            </a:r>
            <a:r>
              <a:rPr lang="ru-RU" sz="1200" dirty="0" smtClean="0">
                <a:latin typeface="Constantia" panose="02030602050306030303" pitchFamily="18" charset="0"/>
              </a:rPr>
              <a:t>училась в колледже с 2002-2006 </a:t>
            </a:r>
            <a:r>
              <a:rPr lang="ru-RU" sz="1200" dirty="0" err="1" smtClean="0">
                <a:latin typeface="Constantia" panose="02030602050306030303" pitchFamily="18" charset="0"/>
              </a:rPr>
              <a:t>г.г</a:t>
            </a:r>
            <a:r>
              <a:rPr lang="ru-RU" sz="1200" dirty="0" smtClean="0">
                <a:latin typeface="Constantia" panose="02030602050306030303" pitchFamily="18" charset="0"/>
              </a:rPr>
              <a:t>. по специальности «Программное обеспечение вычислительной техники и автоматизированных систем».</a:t>
            </a:r>
            <a:r>
              <a:rPr lang="ru-RU" sz="1200" i="1" dirty="0">
                <a:latin typeface="Constantia" panose="02030602050306030303" pitchFamily="18" charset="0"/>
              </a:rPr>
              <a:t> </a:t>
            </a:r>
            <a:r>
              <a:rPr lang="ru-RU" sz="1200" dirty="0">
                <a:latin typeface="Constantia" panose="02030602050306030303" pitchFamily="18" charset="0"/>
              </a:rPr>
              <a:t>С октября 1996 года по июнь 2018 года Анастасия занималась в Образцовом вокально-эстрадном ансамбле "Элегия", 4 кратный лауреат Гран-При в конкурсе «Жемчужина Братска», участвовала во всех городских праздниках, ездила на гастроли в Красноярск, Саянск, Нижнеудинск, Дивногорск, Париж. В </a:t>
            </a:r>
            <a:r>
              <a:rPr lang="ru-RU" sz="1200" dirty="0" smtClean="0">
                <a:latin typeface="Constantia" panose="02030602050306030303" pitchFamily="18" charset="0"/>
              </a:rPr>
              <a:t>колледже также </a:t>
            </a:r>
            <a:r>
              <a:rPr lang="ru-RU" sz="1200" dirty="0">
                <a:latin typeface="Constantia" panose="02030602050306030303" pitchFamily="18" charset="0"/>
              </a:rPr>
              <a:t>принимала участие во всех праздничных концертах, </a:t>
            </a:r>
            <a:r>
              <a:rPr lang="ru-RU" sz="1200" dirty="0" smtClean="0">
                <a:latin typeface="Constantia" panose="02030602050306030303" pitchFamily="18" charset="0"/>
              </a:rPr>
              <a:t>участвовала </a:t>
            </a:r>
            <a:r>
              <a:rPr lang="ru-RU" sz="1200" dirty="0">
                <a:latin typeface="Constantia" panose="02030602050306030303" pitchFamily="18" charset="0"/>
              </a:rPr>
              <a:t>с Пашей Мочаловым, Никитой Никитиным и Ириной Турбиной в написании гимна </a:t>
            </a:r>
            <a:r>
              <a:rPr lang="ru-RU" sz="1200" dirty="0" smtClean="0">
                <a:latin typeface="Constantia" panose="02030602050306030303" pitchFamily="18" charset="0"/>
              </a:rPr>
              <a:t>колледжа </a:t>
            </a:r>
            <a:r>
              <a:rPr lang="ru-RU" sz="1200" dirty="0">
                <a:latin typeface="Constantia" panose="02030602050306030303" pitchFamily="18" charset="0"/>
              </a:rPr>
              <a:t>и тем же составом </a:t>
            </a:r>
            <a:r>
              <a:rPr lang="ru-RU" sz="1200" dirty="0" smtClean="0">
                <a:latin typeface="Constantia" panose="02030602050306030303" pitchFamily="18" charset="0"/>
              </a:rPr>
              <a:t>молодые люди выиграли конкурс </a:t>
            </a:r>
            <a:r>
              <a:rPr lang="ru-RU" sz="1200" dirty="0">
                <a:latin typeface="Constantia" panose="02030602050306030303" pitchFamily="18" charset="0"/>
              </a:rPr>
              <a:t>"Студенческая весна" и </a:t>
            </a:r>
            <a:r>
              <a:rPr lang="ru-RU" sz="1200" dirty="0" smtClean="0">
                <a:latin typeface="Constantia" panose="02030602050306030303" pitchFamily="18" charset="0"/>
              </a:rPr>
              <a:t>поехали в </a:t>
            </a:r>
            <a:r>
              <a:rPr lang="ru-RU" sz="1200" dirty="0">
                <a:latin typeface="Constantia" panose="02030602050306030303" pitchFamily="18" charset="0"/>
              </a:rPr>
              <a:t>Ангарск представлять </a:t>
            </a:r>
            <a:r>
              <a:rPr lang="ru-RU" sz="1200" dirty="0" smtClean="0">
                <a:latin typeface="Constantia" panose="02030602050306030303" pitchFamily="18" charset="0"/>
              </a:rPr>
              <a:t>город Братск. Под </a:t>
            </a:r>
            <a:r>
              <a:rPr lang="ru-RU" sz="1200" dirty="0">
                <a:latin typeface="Constantia" panose="02030602050306030303" pitchFamily="18" charset="0"/>
              </a:rPr>
              <a:t>руководством Игнатовой Лии Яковлевны- педагога доп. образования по вокалу</a:t>
            </a:r>
            <a:r>
              <a:rPr lang="ru-RU" sz="1200" i="1" dirty="0" smtClean="0">
                <a:latin typeface="Constantia" panose="02030602050306030303" pitchFamily="18" charset="0"/>
              </a:rPr>
              <a:t>,</a:t>
            </a:r>
            <a:r>
              <a:rPr lang="ru-RU" sz="1200" dirty="0">
                <a:latin typeface="Constantia" panose="02030602050306030303" pitchFamily="18" charset="0"/>
              </a:rPr>
              <a:t> Настя тщательно и ответственно готовилась </a:t>
            </a:r>
            <a:r>
              <a:rPr lang="ru-RU" sz="1200" dirty="0" smtClean="0">
                <a:latin typeface="Constantia" panose="02030602050306030303" pitchFamily="18" charset="0"/>
              </a:rPr>
              <a:t>к</a:t>
            </a:r>
            <a:endParaRPr lang="ru-RU" sz="1200" dirty="0">
              <a:latin typeface="Constantia" panose="02030602050306030303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4" t="23073" r="8894" b="11859"/>
          <a:stretch/>
        </p:blipFill>
        <p:spPr>
          <a:xfrm>
            <a:off x="-61242" y="7875238"/>
            <a:ext cx="1422410" cy="1946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15494" r="44273"/>
          <a:stretch/>
        </p:blipFill>
        <p:spPr>
          <a:xfrm>
            <a:off x="5521358" y="7854328"/>
            <a:ext cx="1413958" cy="1965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1268760" y="200472"/>
            <a:ext cx="56250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solidFill>
                  <a:srgbClr val="FF0000"/>
                </a:solidFill>
                <a:latin typeface="Constantia" panose="02030602050306030303" pitchFamily="18" charset="0"/>
              </a:rPr>
              <a:t>ПАВЕЛ </a:t>
            </a:r>
            <a:r>
              <a:rPr lang="ru-RU" sz="12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МОЧАЛОВ, </a:t>
            </a:r>
            <a:r>
              <a:rPr lang="ru-RU" sz="1200" dirty="0" smtClean="0">
                <a:latin typeface="Constantia" panose="02030602050306030303" pitchFamily="18" charset="0"/>
              </a:rPr>
              <a:t>окончил </a:t>
            </a:r>
            <a:r>
              <a:rPr lang="ru-RU" sz="1200" dirty="0">
                <a:latin typeface="Constantia" panose="02030602050306030303" pitchFamily="18" charset="0"/>
              </a:rPr>
              <a:t>колледж в </a:t>
            </a:r>
            <a:r>
              <a:rPr lang="ru-RU" sz="1200" dirty="0" smtClean="0">
                <a:latin typeface="Constantia" panose="02030602050306030303" pitchFamily="18" charset="0"/>
              </a:rPr>
              <a:t>2005 году </a:t>
            </a:r>
            <a:r>
              <a:rPr lang="ru-RU" sz="1200" dirty="0">
                <a:latin typeface="Constantia" panose="02030602050306030303" pitchFamily="18" charset="0"/>
              </a:rPr>
              <a:t>по специальности «Техник-механик», бывший солист </a:t>
            </a:r>
            <a:r>
              <a:rPr lang="ru-RU" sz="1200" b="1" dirty="0" smtClean="0">
                <a:latin typeface="Constantia" panose="02030602050306030303" pitchFamily="18" charset="0"/>
              </a:rPr>
              <a:t>Вокально-эстрадного  ансамбл</a:t>
            </a:r>
            <a:r>
              <a:rPr lang="ru-RU" sz="1200" b="1" dirty="0" smtClean="0"/>
              <a:t>я </a:t>
            </a:r>
            <a:r>
              <a:rPr lang="ru-RU" sz="1200" b="1" dirty="0" smtClean="0">
                <a:latin typeface="Constantia" panose="02030602050306030303" pitchFamily="18" charset="0"/>
              </a:rPr>
              <a:t>«Василики». </a:t>
            </a:r>
            <a:r>
              <a:rPr lang="ru-RU" sz="1200" dirty="0">
                <a:latin typeface="Constantia" panose="02030602050306030303" pitchFamily="18" charset="0"/>
              </a:rPr>
              <a:t>Павел начал заниматься музыкой со студенческих концертов в </a:t>
            </a:r>
            <a:r>
              <a:rPr lang="ru-RU" sz="1200" dirty="0">
                <a:solidFill>
                  <a:srgbClr val="FF0000"/>
                </a:solidFill>
                <a:latin typeface="Constantia" panose="02030602050306030303" pitchFamily="18" charset="0"/>
              </a:rPr>
              <a:t>Братском политехническом колледже</a:t>
            </a:r>
            <a:r>
              <a:rPr lang="ru-RU" sz="1200" dirty="0">
                <a:latin typeface="Constantia" panose="02030602050306030303" pitchFamily="18" charset="0"/>
              </a:rPr>
              <a:t>. Отбирали ребят, которые могли участвовать в </a:t>
            </a:r>
            <a:r>
              <a:rPr lang="ru-RU" sz="1200" dirty="0" smtClean="0">
                <a:latin typeface="Constantia" panose="02030602050306030303" pitchFamily="18" charset="0"/>
              </a:rPr>
              <a:t>самодеятельности. </a:t>
            </a:r>
            <a:r>
              <a:rPr lang="ru-RU" sz="1200" dirty="0">
                <a:latin typeface="Constantia" panose="02030602050306030303" pitchFamily="18" charset="0"/>
              </a:rPr>
              <a:t>Павел играл на гитаре и </a:t>
            </a:r>
            <a:r>
              <a:rPr lang="ru-RU" sz="1200" dirty="0" smtClean="0">
                <a:latin typeface="Constantia" panose="02030602050306030303" pitchFamily="18" charset="0"/>
              </a:rPr>
              <a:t>пел очень приятным и мелодичным </a:t>
            </a:r>
            <a:r>
              <a:rPr lang="ru-RU" sz="1200" dirty="0" err="1" smtClean="0">
                <a:latin typeface="Constantia" panose="02030602050306030303" pitchFamily="18" charset="0"/>
              </a:rPr>
              <a:t>голосом.Без</a:t>
            </a:r>
            <a:r>
              <a:rPr lang="ru-RU" sz="1200" dirty="0" smtClean="0">
                <a:latin typeface="Constantia" panose="02030602050306030303" pitchFamily="18" charset="0"/>
              </a:rPr>
              <a:t> него не обходился ни один концерт в колледже во время его обучения. </a:t>
            </a:r>
            <a:r>
              <a:rPr lang="ru-RU" sz="1200" dirty="0">
                <a:latin typeface="Constantia" panose="02030602050306030303" pitchFamily="18" charset="0"/>
              </a:rPr>
              <a:t>Позже его заметили и стали приглашать на различные городские конкурсы, такие как «Студенческая весна».</a:t>
            </a:r>
            <a:r>
              <a:rPr lang="ru-RU" sz="1200" b="1" dirty="0">
                <a:latin typeface="Constantia" panose="02030602050306030303" pitchFamily="18" charset="0"/>
              </a:rPr>
              <a:t> </a:t>
            </a:r>
            <a:r>
              <a:rPr lang="ru-RU" sz="1200" dirty="0">
                <a:latin typeface="Constantia" panose="02030602050306030303" pitchFamily="18" charset="0"/>
              </a:rPr>
              <a:t>В </a:t>
            </a:r>
            <a:r>
              <a:rPr lang="ru-RU" sz="1200" dirty="0" smtClean="0">
                <a:latin typeface="Constantia" panose="02030602050306030303" pitchFamily="18" charset="0"/>
              </a:rPr>
              <a:t>«</a:t>
            </a:r>
            <a:r>
              <a:rPr lang="ru-RU" sz="1200" dirty="0">
                <a:latin typeface="Constantia" panose="02030602050306030303" pitchFamily="18" charset="0"/>
              </a:rPr>
              <a:t>Василики» оправили преподаватели колледжа. Сказали, что видят потенциал, и нужно более серьезно заняться пением. Он пошел в «Братск-Арт» к Ольге </a:t>
            </a:r>
            <a:r>
              <a:rPr lang="ru-RU" sz="1200" dirty="0" smtClean="0">
                <a:latin typeface="Constantia" panose="02030602050306030303" pitchFamily="18" charset="0"/>
              </a:rPr>
              <a:t>Андреевне</a:t>
            </a:r>
            <a:endParaRPr lang="ru-RU" sz="1200" b="1" dirty="0">
              <a:latin typeface="Constantia" panose="02030602050306030303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0" y="161543"/>
            <a:ext cx="1496880" cy="2016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1" b="7380"/>
          <a:stretch/>
        </p:blipFill>
        <p:spPr>
          <a:xfrm>
            <a:off x="2034036" y="4259503"/>
            <a:ext cx="3078760" cy="181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2" t="5000" r="11389"/>
          <a:stretch/>
        </p:blipFill>
        <p:spPr>
          <a:xfrm>
            <a:off x="5190215" y="4160644"/>
            <a:ext cx="1620417" cy="2046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1828387" y="5893292"/>
            <a:ext cx="34900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Десятка финалистов Конкурса «Народный артист»</a:t>
            </a:r>
            <a:endParaRPr lang="ru-RU" sz="1100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3"/>
          <a:stretch/>
        </p:blipFill>
        <p:spPr>
          <a:xfrm>
            <a:off x="-9098" y="4340040"/>
            <a:ext cx="1925930" cy="1760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/>
          <p:cNvSpPr txBox="1"/>
          <p:nvPr/>
        </p:nvSpPr>
        <p:spPr>
          <a:xfrm>
            <a:off x="1192212" y="7895034"/>
            <a:ext cx="44525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Constantia" panose="02030602050306030303" pitchFamily="18" charset="0"/>
              </a:rPr>
              <a:t>к</a:t>
            </a:r>
            <a:r>
              <a:rPr lang="ru-RU" sz="1200" dirty="0" smtClean="0">
                <a:latin typeface="Constantia" panose="02030602050306030303" pitchFamily="18" charset="0"/>
              </a:rPr>
              <a:t>аждому выступлению </a:t>
            </a:r>
            <a:r>
              <a:rPr lang="ru-RU" sz="1200" dirty="0">
                <a:latin typeface="Constantia" panose="02030602050306030303" pitchFamily="18" charset="0"/>
              </a:rPr>
              <a:t>и всегда благодарит Лию Яковлевну и Татьяну Романовну за их труд. Лаврова Татьяна Романовна - первоклассный организатор, оттачивает каждое слово ведущего, чтобы речь была четкой, разборчивой, праздничной, позитивной, ставит смешные мини-сценки, руководит всем процессом мероприятий</a:t>
            </a:r>
            <a:r>
              <a:rPr lang="ru-RU" sz="1200" dirty="0" smtClean="0">
                <a:latin typeface="Constantia" panose="02030602050306030303" pitchFamily="18" charset="0"/>
              </a:rPr>
              <a:t>.</a:t>
            </a:r>
            <a:r>
              <a:rPr lang="ru-RU" sz="1200" dirty="0">
                <a:latin typeface="Constantia" panose="02030602050306030303" pitchFamily="18" charset="0"/>
              </a:rPr>
              <a:t> Она не забывает выпускников и всегда приглашает их для поздравления, чтобы они могли подарить песню или танец любимым преподавателям. </a:t>
            </a:r>
            <a:endParaRPr lang="ru-RU" sz="1200" dirty="0" smtClean="0">
              <a:latin typeface="Constantia" panose="02030602050306030303" pitchFamily="18" charset="0"/>
            </a:endParaRPr>
          </a:p>
          <a:p>
            <a:pPr algn="just"/>
            <a:r>
              <a:rPr lang="ru-RU" sz="1200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Благодарим Анастасию за предоставленную информацию!</a:t>
            </a:r>
            <a:endParaRPr lang="ru-RU" sz="120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just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4621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866"/>
          <a:stretch/>
        </p:blipFill>
        <p:spPr>
          <a:xfrm>
            <a:off x="-9525" y="-9525"/>
            <a:ext cx="6778390" cy="9906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71189" y="-9525"/>
            <a:ext cx="7007088" cy="10856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DS Greece" panose="03030000000000000000" pitchFamily="66" charset="-52"/>
              </a:rPr>
              <a:t>  Год театра. «Греческое </a:t>
            </a:r>
            <a:r>
              <a:rPr lang="ru-RU" sz="2000" b="1" dirty="0">
                <a:solidFill>
                  <a:srgbClr val="C00000"/>
                </a:solidFill>
                <a:latin typeface="DS Greece" panose="03030000000000000000" pitchFamily="66" charset="-52"/>
              </a:rPr>
              <a:t>чудо</a:t>
            </a:r>
            <a:r>
              <a:rPr lang="ru-RU" sz="2000" b="1" dirty="0" smtClean="0">
                <a:solidFill>
                  <a:srgbClr val="C00000"/>
                </a:solidFill>
                <a:latin typeface="DS Greece" panose="03030000000000000000" pitchFamily="66" charset="-52"/>
              </a:rPr>
              <a:t>»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DS Greece" panose="03030000000000000000" pitchFamily="66" charset="-52"/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  <a:latin typeface="DS Greece" panose="03030000000000000000" pitchFamily="66" charset="-52"/>
            </a:endParaRPr>
          </a:p>
          <a:p>
            <a:pPr algn="ctr"/>
            <a:endParaRPr lang="ru-RU" sz="2000" b="1" dirty="0">
              <a:solidFill>
                <a:srgbClr val="C00000"/>
              </a:solidFill>
              <a:latin typeface="DS Greece" panose="03030000000000000000" pitchFamily="66" charset="-52"/>
            </a:endParaRPr>
          </a:p>
          <a:p>
            <a:pPr algn="just"/>
            <a:r>
              <a:rPr lang="ru-RU" sz="1050" dirty="0">
                <a:latin typeface="Constantia" panose="02030602050306030303" pitchFamily="18" charset="0"/>
              </a:rPr>
              <a:t>актёр. </a:t>
            </a:r>
            <a:r>
              <a:rPr lang="ru-RU" sz="105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ТЕАТР </a:t>
            </a:r>
            <a:r>
              <a:rPr lang="ru-RU" sz="1050" dirty="0">
                <a:solidFill>
                  <a:srgbClr val="FF0000"/>
                </a:solidFill>
                <a:latin typeface="Constantia" panose="02030602050306030303" pitchFamily="18" charset="0"/>
              </a:rPr>
              <a:t>ЗАРОДИЛСЯ В ДРЕВНЕЙ ГРЕЦИИ В </a:t>
            </a:r>
            <a:r>
              <a:rPr lang="en-US" sz="1050" dirty="0">
                <a:solidFill>
                  <a:srgbClr val="FF0000"/>
                </a:solidFill>
                <a:latin typeface="Constantia" panose="02030602050306030303" pitchFamily="18" charset="0"/>
              </a:rPr>
              <a:t>VI </a:t>
            </a:r>
            <a:r>
              <a:rPr lang="ru-RU" sz="1050" dirty="0">
                <a:solidFill>
                  <a:srgbClr val="FF0000"/>
                </a:solidFill>
                <a:latin typeface="Constantia" panose="02030602050306030303" pitchFamily="18" charset="0"/>
              </a:rPr>
              <a:t>В. ДО Н.Э. </a:t>
            </a:r>
            <a:r>
              <a:rPr lang="ru-RU" sz="1050" dirty="0">
                <a:latin typeface="Constantia" panose="02030602050306030303" pitchFamily="18" charset="0"/>
              </a:rPr>
              <a:t>и возник он  из сельскохозяйственных праздников в честь бога Диониса. На этих празднествах выступали ряженые, изображавшие свиту бога Диониса. Торжественная часть праздника дала рождение трагедии, само слово 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«трагедия» </a:t>
            </a:r>
            <a:r>
              <a:rPr lang="ru-RU" sz="1050" dirty="0">
                <a:latin typeface="Constantia" panose="02030602050306030303" pitchFamily="18" charset="0"/>
              </a:rPr>
              <a:t>от двух слов: 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«</a:t>
            </a:r>
            <a:r>
              <a:rPr lang="ru-RU" sz="1050" dirty="0" err="1">
                <a:solidFill>
                  <a:srgbClr val="0000CC"/>
                </a:solidFill>
                <a:latin typeface="Constantia" panose="02030602050306030303" pitchFamily="18" charset="0"/>
              </a:rPr>
              <a:t>трагос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» - козёл, «</a:t>
            </a:r>
            <a:r>
              <a:rPr lang="ru-RU" sz="1050" dirty="0" err="1">
                <a:solidFill>
                  <a:srgbClr val="0000CC"/>
                </a:solidFill>
                <a:latin typeface="Constantia" panose="02030602050306030303" pitchFamily="18" charset="0"/>
              </a:rPr>
              <a:t>одэ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» - песнь</a:t>
            </a:r>
            <a:r>
              <a:rPr lang="ru-RU" sz="1050" dirty="0">
                <a:latin typeface="Constantia" panose="02030602050306030303" pitchFamily="18" charset="0"/>
              </a:rPr>
              <a:t>,  шутливую и весёлую  часть этих  действий  назвали 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комедией. </a:t>
            </a:r>
            <a:endParaRPr lang="ru-RU" sz="1050" b="1" dirty="0" smtClean="0">
              <a:solidFill>
                <a:srgbClr val="0000CC"/>
              </a:solidFill>
              <a:latin typeface="DS Greece" panose="03030000000000000000" pitchFamily="66" charset="-52"/>
            </a:endParaRPr>
          </a:p>
          <a:p>
            <a:pPr indent="266700" algn="just"/>
            <a:r>
              <a:rPr lang="ru-RU" sz="1050" dirty="0" smtClean="0">
                <a:latin typeface="Constantia" panose="02030602050306030303" pitchFamily="18" charset="0"/>
              </a:rPr>
              <a:t>В </a:t>
            </a:r>
            <a:r>
              <a:rPr lang="ru-RU" sz="1050" dirty="0">
                <a:latin typeface="Constantia" panose="02030602050306030303" pitchFamily="18" charset="0"/>
              </a:rPr>
              <a:t>Древней Элладе актёрами и зрителями  были только мужчины. Актёры играли исключительно в масках. Акустика греческого театра была уникальна, даже если вы скажете что-то шёпотом, стоя на </a:t>
            </a:r>
            <a:r>
              <a:rPr lang="ru-RU" sz="1050" dirty="0" smtClean="0">
                <a:latin typeface="Constantia" panose="02030602050306030303" pitchFamily="18" charset="0"/>
              </a:rPr>
              <a:t>сцене</a:t>
            </a:r>
            <a:r>
              <a:rPr lang="ru-RU" sz="1050" dirty="0">
                <a:latin typeface="Constantia" panose="02030602050306030303" pitchFamily="18" charset="0"/>
              </a:rPr>
              <a:t>, сидящий в последнем ряду вас услышит. Была и необычная должность при древнем театре, должность  </a:t>
            </a:r>
            <a:r>
              <a:rPr lang="ru-RU" sz="1050" dirty="0" err="1">
                <a:latin typeface="Constantia" panose="02030602050306030303" pitchFamily="18" charset="0"/>
              </a:rPr>
              <a:t>рабдуха</a:t>
            </a:r>
            <a:r>
              <a:rPr lang="ru-RU" sz="1050" dirty="0">
                <a:latin typeface="Constantia" panose="02030602050306030303" pitchFamily="18" charset="0"/>
              </a:rPr>
              <a:t>, особо разбушевавшихся зрителей он бил палкой по спине. Драматургия Античности оставила нам в наследие великие имена трагиков, таких как Эсхил, Софокл, </a:t>
            </a:r>
            <a:r>
              <a:rPr lang="ru-RU" sz="1050" dirty="0" smtClean="0">
                <a:latin typeface="Constantia" panose="02030602050306030303" pitchFamily="18" charset="0"/>
              </a:rPr>
              <a:t>Аристофан. </a:t>
            </a:r>
          </a:p>
          <a:p>
            <a:pPr indent="266700" algn="just"/>
            <a:r>
              <a:rPr lang="ru-RU" sz="1050" dirty="0" smtClean="0">
                <a:latin typeface="Constantia" panose="02030602050306030303" pitchFamily="18" charset="0"/>
              </a:rPr>
              <a:t>В </a:t>
            </a:r>
            <a:r>
              <a:rPr lang="ru-RU" sz="1050" dirty="0">
                <a:latin typeface="Constantia" panose="02030602050306030303" pitchFamily="18" charset="0"/>
              </a:rPr>
              <a:t>средние века театр переместился на городские улицы, деревенские </a:t>
            </a:r>
            <a:r>
              <a:rPr lang="ru-RU" sz="1050" dirty="0" smtClean="0">
                <a:latin typeface="Constantia" panose="02030602050306030303" pitchFamily="18" charset="0"/>
              </a:rPr>
              <a:t>праздники</a:t>
            </a:r>
            <a:r>
              <a:rPr lang="ru-RU" sz="1050" dirty="0">
                <a:latin typeface="Constantia" panose="02030602050306030303" pitchFamily="18" charset="0"/>
              </a:rPr>
              <a:t>, театр колесил на балаганчиках бродячих актёров. В период зрелого средневековья появились профессиональные острословы, плясуны и затейники – 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гистрионы. </a:t>
            </a:r>
            <a:r>
              <a:rPr lang="ru-RU" sz="1050" dirty="0">
                <a:latin typeface="Constantia" panose="02030602050306030303" pitchFamily="18" charset="0"/>
              </a:rPr>
              <a:t>Во Франции их называли – жонглёрами, в Германии – шпильманами, в Польше – франтами, в России – 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скоморохами</a:t>
            </a:r>
            <a:r>
              <a:rPr lang="ru-RU" sz="1050" dirty="0">
                <a:latin typeface="Constantia" panose="02030602050306030303" pitchFamily="18" charset="0"/>
              </a:rPr>
              <a:t>. Эпоха Ренессанса возродила великие достижения науки и искусства Древней Греции  и Древнего Рима.  Возникли профессиональные театры, такой как театр комедии </a:t>
            </a:r>
            <a:r>
              <a:rPr lang="ru-RU" sz="1050" dirty="0" err="1">
                <a:latin typeface="Constantia" panose="02030602050306030303" pitchFamily="18" charset="0"/>
              </a:rPr>
              <a:t>Дель</a:t>
            </a:r>
            <a:r>
              <a:rPr lang="ru-RU" sz="1050" dirty="0">
                <a:latin typeface="Constantia" panose="02030602050306030303" pitchFamily="18" charset="0"/>
              </a:rPr>
              <a:t> Арте в Италии,  театр Возрождения пережил «золотой век» в Испании,  и достиг своей вершины в Англии эпохи Шекспира. </a:t>
            </a:r>
            <a:r>
              <a:rPr lang="ru-RU" sz="1050" dirty="0" err="1">
                <a:latin typeface="Constantia" panose="02030602050306030303" pitchFamily="18" charset="0"/>
              </a:rPr>
              <a:t>Лопе</a:t>
            </a:r>
            <a:r>
              <a:rPr lang="ru-RU" sz="1050" dirty="0">
                <a:latin typeface="Constantia" panose="02030602050306030303" pitchFamily="18" charset="0"/>
              </a:rPr>
              <a:t> де Вегу  называют «самодержцем театральной империи» Испании, он написал более двух тысяч пьес, но сохранилось только двести произведений, среди которых «Учитель танцев», «Собака на сене». Уильяма Шекспира называют самым успешным драматургом  в мире, его пьесы  чаще других драматургов ставятся в театрах по всему земному шару. Герои   его пьес это сомневающиеся личности ,  рассуждающие о сущности бытия «Гамлет», жестокие и беспринципные  тираны, стремящиеся любой ценой к власти «Макбет», «Ричард </a:t>
            </a:r>
            <a:r>
              <a:rPr lang="en-US" sz="1050" dirty="0">
                <a:latin typeface="Constantia" panose="02030602050306030303" pitchFamily="18" charset="0"/>
              </a:rPr>
              <a:t>III</a:t>
            </a:r>
            <a:r>
              <a:rPr lang="ru-RU" sz="1050" dirty="0">
                <a:latin typeface="Constantia" panose="02030602050306030303" pitchFamily="18" charset="0"/>
              </a:rPr>
              <a:t>», безумные ревнивцы «Отелло»,  юные влюблённые «Ромео и Джульетта»,  горько обманутые и разочарованные «Король Лир». </a:t>
            </a:r>
          </a:p>
          <a:p>
            <a:pPr indent="266700" algn="just"/>
            <a:r>
              <a:rPr lang="ru-RU" sz="1050" dirty="0">
                <a:latin typeface="Constantia" panose="02030602050306030303" pitchFamily="18" charset="0"/>
              </a:rPr>
              <a:t>В </a:t>
            </a:r>
            <a:r>
              <a:rPr lang="en-US" sz="1050" dirty="0">
                <a:latin typeface="Constantia" panose="02030602050306030303" pitchFamily="18" charset="0"/>
              </a:rPr>
              <a:t>XVII</a:t>
            </a:r>
            <a:r>
              <a:rPr lang="ru-RU" sz="1050" dirty="0">
                <a:latin typeface="Constantia" panose="02030602050306030303" pitchFamily="18" charset="0"/>
              </a:rPr>
              <a:t>  веке «правит балом» классицизм, век французской абсолютной монархии. Центром театральной жизни становится Париж.  Корнель и  Расин пишут в жанре трагедии, их герои свои личные интересы подчиняют общественным идеалам, идеям «разумности  государства». Жан – Батист Мольер поднимает комедию до невиданных высот, прежде считавшуюся низким жанром. Немецкий романтизм первой четверти 19 в. значим такими именами как Лессинг, Гёте, Шиллер. В 20 в. театр Европы наряду с реализмом имел несколько модных на то время направлений: экспрессионизм, символизм, театр абсурда. Бернард Шоу, Генрих </a:t>
            </a:r>
            <a:r>
              <a:rPr lang="ru-RU" sz="1050" dirty="0" smtClean="0">
                <a:latin typeface="Constantia" panose="02030602050306030303" pitchFamily="18" charset="0"/>
              </a:rPr>
              <a:t>Ибсен, </a:t>
            </a:r>
            <a:r>
              <a:rPr lang="ru-RU" sz="1050" dirty="0">
                <a:latin typeface="Constantia" panose="02030602050306030303" pitchFamily="18" charset="0"/>
              </a:rPr>
              <a:t>Джон Пристли, </a:t>
            </a:r>
            <a:r>
              <a:rPr lang="ru-RU" sz="1050" dirty="0" smtClean="0">
                <a:latin typeface="Constantia" panose="02030602050306030303" pitchFamily="18" charset="0"/>
              </a:rPr>
              <a:t>великие </a:t>
            </a:r>
            <a:r>
              <a:rPr lang="ru-RU" sz="1050" dirty="0">
                <a:latin typeface="Constantia" panose="02030602050306030303" pitchFamily="18" charset="0"/>
              </a:rPr>
              <a:t>драматурги мировой литературы. </a:t>
            </a:r>
            <a:endParaRPr lang="ru-RU" sz="1050" dirty="0" smtClean="0">
              <a:latin typeface="Constantia" panose="02030602050306030303" pitchFamily="18" charset="0"/>
            </a:endParaRPr>
          </a:p>
          <a:p>
            <a:pPr indent="266700" algn="just"/>
            <a:r>
              <a:rPr lang="ru-RU" sz="1050" dirty="0">
                <a:latin typeface="Constantia" panose="02030602050306030303" pitchFamily="18" charset="0"/>
              </a:rPr>
              <a:t>В России первый профессиональный театр появился в Ярославле, возглавил его </a:t>
            </a:r>
            <a:r>
              <a:rPr lang="ru-RU" sz="1050" dirty="0" smtClean="0">
                <a:latin typeface="Constantia" panose="02030602050306030303" pitchFamily="18" charset="0"/>
              </a:rPr>
              <a:t>Фёдор Волков</a:t>
            </a:r>
            <a:r>
              <a:rPr lang="ru-RU" sz="1050" dirty="0">
                <a:latin typeface="Constantia" panose="02030602050306030303" pitchFamily="18" charset="0"/>
              </a:rPr>
              <a:t>, и начинался он с кожевенного амбара. </a:t>
            </a:r>
            <a:r>
              <a:rPr lang="ru-RU" sz="1050" dirty="0" smtClean="0">
                <a:latin typeface="Constantia" panose="02030602050306030303" pitchFamily="18" charset="0"/>
              </a:rPr>
              <a:t>Высшим указом </a:t>
            </a:r>
            <a:r>
              <a:rPr lang="ru-RU" sz="1050" dirty="0">
                <a:latin typeface="Constantia" panose="02030602050306030303" pitchFamily="18" charset="0"/>
              </a:rPr>
              <a:t>в 1752 году </a:t>
            </a:r>
            <a:r>
              <a:rPr lang="ru-RU" sz="1050" dirty="0" smtClean="0">
                <a:latin typeface="Constantia" panose="02030602050306030303" pitchFamily="18" charset="0"/>
              </a:rPr>
              <a:t>императрица Елизавета Петровна вызывала </a:t>
            </a:r>
            <a:r>
              <a:rPr lang="ru-RU" sz="1050" dirty="0">
                <a:latin typeface="Constantia" panose="02030602050306030303" pitchFamily="18" charset="0"/>
              </a:rPr>
              <a:t>труппу в  Санкт – Петербург, где они и остались. </a:t>
            </a:r>
            <a:r>
              <a:rPr lang="ru-RU" sz="1050" dirty="0" smtClean="0">
                <a:latin typeface="Constantia" panose="02030602050306030303" pitchFamily="18" charset="0"/>
              </a:rPr>
              <a:t>А.С</a:t>
            </a:r>
            <a:r>
              <a:rPr lang="ru-RU" sz="1050" dirty="0">
                <a:latin typeface="Constantia" panose="02030602050306030303" pitchFamily="18" charset="0"/>
              </a:rPr>
              <a:t>. Пушкин обратился к жанру драматургии, ему казалось, что театр — сильнее воздействует на зрителей, чем литература на читателей.  В законченном виде Пушкин оставил всего пять пьес: «Бориса Годунова» и четыре «маленькие трагедии».  Всем знакомые со школы слова Городничего из бессмертной комедии В.Н. Гоголя «Ревизор</a:t>
            </a:r>
            <a:r>
              <a:rPr lang="ru-RU" sz="1050" dirty="0" smtClean="0">
                <a:latin typeface="Constantia" panose="02030602050306030303" pitchFamily="18" charset="0"/>
              </a:rPr>
              <a:t>»: </a:t>
            </a:r>
            <a:r>
              <a:rPr lang="ru-RU" sz="1050" dirty="0">
                <a:latin typeface="Constantia" panose="02030602050306030303" pitchFamily="18" charset="0"/>
              </a:rPr>
              <a:t>«Чему смеетесь? – Над собой смеетесь</a:t>
            </a:r>
            <a:r>
              <a:rPr lang="ru-RU" sz="1050" dirty="0" smtClean="0">
                <a:latin typeface="Constantia" panose="02030602050306030303" pitchFamily="18" charset="0"/>
              </a:rPr>
              <a:t>!»</a:t>
            </a:r>
          </a:p>
          <a:p>
            <a:pPr indent="266700" algn="just"/>
            <a:r>
              <a:rPr lang="ru-RU" sz="1050" dirty="0" smtClean="0">
                <a:latin typeface="Constantia" panose="02030602050306030303" pitchFamily="18" charset="0"/>
              </a:rPr>
              <a:t>И наконец, нельзя представить русский театр 19 века без творчества А. Н. Островского. Как драматург и режиссёр он сформировал новую школу реалистической игры в Малом театре. Всем известны его пьесы «Гроза», «Бесприданница». А.П. Чехов создал новую драматургию, он изнутри показал повседневное состояние человека, писатель никого не обвиняет, не оправдывает, его герои просто люди, «как в жизни», «Чайка», «Три сестры». Драматургия первой четверти 20 века это творчество А.М. Горького.  В пьесе «На дне»  перед читателем разыгрывается несколько драм, это бывший рабочий, бывший актёр, бывший барон, а теперь люди без определённых занятий. Советский  театр 50-80-х годов 20 века невозможно представить без В. Розова, А. Володина, А. Арбузова, А. Вампилова. Благодаря  В. Розову, написавшего пьесу «Вечно живые», создана картина «Летят журавли», ставшая одной из лучших в мировом кино.  А. Володин обращался к судьбе маленьких людей, которые не смогли устроить свою жизнь, «Пять вечеров», «Дочки – матери». Пьеса «Таня» сделала А. Арбузова по-настоящему знаменитым, она была поставлена в нескольких театрах страны. Повседневную жизнь современника драматург отразил  в пьесах «Потерянный сын», «Старомодная комедия». А. Вампилов произвел революцию в современной русской драматургии и театре. Вампилова называют </a:t>
            </a:r>
            <a:r>
              <a:rPr lang="ru-RU" sz="1050" dirty="0" smtClean="0">
                <a:latin typeface="Constantia" panose="02030602050306030303" pitchFamily="18" charset="0"/>
                <a:hlinkClick r:id="rId4"/>
              </a:rPr>
              <a:t>Чеховым</a:t>
            </a:r>
            <a:r>
              <a:rPr lang="ru-RU" sz="1050" dirty="0" smtClean="0">
                <a:latin typeface="Constantia" panose="02030602050306030303" pitchFamily="18" charset="0"/>
              </a:rPr>
              <a:t> наших дней. Грустный юмор, выбор и психологический портрет «негероических» героев, отношение к людям у двух классиков – XIX и XX столетий – перекликаются.  Пронзительные, грустные пьесы «Старший сын», «Утиная охота», «Валентина», получили признание у читателей и критиков только после его смерти. Именем А. Вампилова назван театр юного зрителя в Иркутске. На площадке перед театром «Табакерка» стоит памятник трём драматургам – Вампилову, Розову и Володину. </a:t>
            </a:r>
            <a:r>
              <a:rPr lang="ru-RU" sz="105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Читайте книги, ходите в театр, </a:t>
            </a:r>
            <a:r>
              <a:rPr lang="ru-RU" sz="1050" smtClean="0">
                <a:solidFill>
                  <a:srgbClr val="FF0000"/>
                </a:solidFill>
                <a:latin typeface="Constantia" panose="02030602050306030303" pitchFamily="18" charset="0"/>
              </a:rPr>
              <a:t>«весь </a:t>
            </a:r>
            <a:r>
              <a:rPr lang="ru-RU" sz="105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мир - театр и все мы в нём актёры!»                                          </a:t>
            </a:r>
            <a:r>
              <a:rPr lang="ru-RU" sz="1050" b="1" i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Материал подготовила зав. Библиотекой О.Н. Исакова.</a:t>
            </a:r>
          </a:p>
          <a:p>
            <a:pPr indent="266700" algn="just"/>
            <a:endParaRPr lang="ru-RU" sz="1050" b="1" i="1" dirty="0" smtClean="0">
              <a:solidFill>
                <a:srgbClr val="0000CC"/>
              </a:solidFill>
              <a:latin typeface="Constantia" panose="02030602050306030303" pitchFamily="18" charset="0"/>
            </a:endParaRPr>
          </a:p>
          <a:p>
            <a:pPr indent="266700" algn="just"/>
            <a:endParaRPr lang="ru-RU" sz="1050" b="1" i="1" dirty="0">
              <a:solidFill>
                <a:srgbClr val="0000CC"/>
              </a:solidFill>
              <a:latin typeface="Constantia" panose="02030602050306030303" pitchFamily="18" charset="0"/>
            </a:endParaRPr>
          </a:p>
          <a:p>
            <a:pPr indent="266700" algn="just"/>
            <a:endParaRPr lang="ru-RU" sz="1050" b="1" i="1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163" y="-37282"/>
            <a:ext cx="1944216" cy="1287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4" y="-58560"/>
            <a:ext cx="1584176" cy="1330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778081" y="239913"/>
            <a:ext cx="3600400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dirty="0">
                <a:latin typeface="Constantia" panose="02030602050306030303" pitchFamily="18" charset="0"/>
              </a:rPr>
              <a:t>Недаром театр называют «Греческим чудом», «греческим гением», как ни какой другой вид искусства он синкретичен , т.к.   представляет собой синтез различных </a:t>
            </a:r>
            <a:r>
              <a:rPr lang="ru-RU" sz="1050" dirty="0">
                <a:latin typeface="Constantia" panose="02030602050306030303" pitchFamily="18" charset="0"/>
                <a:hlinkClick r:id="rId7" tooltip="Искусство"/>
              </a:rPr>
              <a:t>искусств</a:t>
            </a:r>
            <a:r>
              <a:rPr lang="ru-RU" sz="1050" dirty="0">
                <a:latin typeface="Constantia" panose="02030602050306030303" pitchFamily="18" charset="0"/>
              </a:rPr>
              <a:t> — </a:t>
            </a:r>
            <a:r>
              <a:rPr lang="ru-RU" sz="1050" dirty="0">
                <a:latin typeface="Constantia" panose="02030602050306030303" pitchFamily="18" charset="0"/>
                <a:hlinkClick r:id="rId8" tooltip="Литература"/>
              </a:rPr>
              <a:t>литературы</a:t>
            </a:r>
            <a:r>
              <a:rPr lang="ru-RU" sz="1050" dirty="0">
                <a:latin typeface="Constantia" panose="02030602050306030303" pitchFamily="18" charset="0"/>
              </a:rPr>
              <a:t>, </a:t>
            </a:r>
            <a:r>
              <a:rPr lang="ru-RU" sz="1050" dirty="0">
                <a:latin typeface="Constantia" panose="02030602050306030303" pitchFamily="18" charset="0"/>
                <a:hlinkClick r:id="rId9" tooltip="Музыка"/>
              </a:rPr>
              <a:t>музыки</a:t>
            </a:r>
            <a:r>
              <a:rPr lang="ru-RU" sz="1050" dirty="0">
                <a:latin typeface="Constantia" panose="02030602050306030303" pitchFamily="18" charset="0"/>
              </a:rPr>
              <a:t>, </a:t>
            </a:r>
            <a:r>
              <a:rPr lang="ru-RU" sz="1050" dirty="0">
                <a:latin typeface="Constantia" panose="02030602050306030303" pitchFamily="18" charset="0"/>
                <a:hlinkClick r:id="rId10" tooltip="Хореография"/>
              </a:rPr>
              <a:t>хореографии</a:t>
            </a:r>
            <a:r>
              <a:rPr lang="ru-RU" sz="1050" dirty="0">
                <a:latin typeface="Constantia" panose="02030602050306030303" pitchFamily="18" charset="0"/>
              </a:rPr>
              <a:t>, </a:t>
            </a:r>
            <a:r>
              <a:rPr lang="ru-RU" sz="1050" dirty="0">
                <a:latin typeface="Constantia" panose="02030602050306030303" pitchFamily="18" charset="0"/>
                <a:hlinkClick r:id="rId11" tooltip="Пение"/>
              </a:rPr>
              <a:t>вокала</a:t>
            </a:r>
            <a:r>
              <a:rPr lang="ru-RU" sz="1050" dirty="0">
                <a:latin typeface="Constantia" panose="02030602050306030303" pitchFamily="18" charset="0"/>
              </a:rPr>
              <a:t>, </a:t>
            </a:r>
            <a:r>
              <a:rPr lang="ru-RU" sz="1050" dirty="0">
                <a:latin typeface="Constantia" panose="02030602050306030303" pitchFamily="18" charset="0"/>
                <a:hlinkClick r:id="rId12" tooltip="Изобразительное искусство"/>
              </a:rPr>
              <a:t>изобразительного искусства</a:t>
            </a:r>
            <a:r>
              <a:rPr lang="ru-RU" sz="1050" dirty="0">
                <a:latin typeface="Constantia" panose="02030602050306030303" pitchFamily="18" charset="0"/>
              </a:rPr>
              <a:t>, где главным носителем драматического действия </a:t>
            </a:r>
            <a:r>
              <a:rPr lang="ru-RU" sz="1050" dirty="0" smtClean="0">
                <a:latin typeface="Constantia" panose="02030602050306030303" pitchFamily="18" charset="0"/>
              </a:rPr>
              <a:t>является</a:t>
            </a:r>
          </a:p>
          <a:p>
            <a:endParaRPr lang="ru-RU" sz="1050" dirty="0">
              <a:latin typeface="Constantia" panose="02030602050306030303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24434" y="9618185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6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3062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906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56314" y="95366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7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90192" y="-87560"/>
            <a:ext cx="5267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u="sng" dirty="0" smtClean="0">
                <a:solidFill>
                  <a:srgbClr val="C00000"/>
                </a:solidFill>
                <a:latin typeface="Constantia" panose="02030602050306030303" pitchFamily="18" charset="0"/>
                <a:cs typeface="DaunPenh" panose="01010101010101010101" pitchFamily="2" charset="0"/>
              </a:rPr>
              <a:t>ПРАКТИКА</a:t>
            </a:r>
            <a:r>
              <a:rPr lang="ru-RU" b="1" dirty="0" smtClean="0">
                <a:solidFill>
                  <a:srgbClr val="C00000"/>
                </a:solidFill>
                <a:latin typeface="Constantia" panose="02030602050306030303" pitchFamily="18" charset="0"/>
                <a:cs typeface="DaunPenh" panose="01010101010101010101" pitchFamily="2" charset="0"/>
              </a:rPr>
              <a:t> :  </a:t>
            </a:r>
            <a:r>
              <a:rPr lang="ru-RU" sz="1600" b="1" dirty="0" smtClean="0">
                <a:solidFill>
                  <a:srgbClr val="C00000"/>
                </a:solidFill>
                <a:latin typeface="Constantia" panose="02030602050306030303" pitchFamily="18" charset="0"/>
                <a:cs typeface="DaunPenh" panose="01010101010101010101" pitchFamily="2" charset="0"/>
              </a:rPr>
              <a:t>ПРЕДПРИЯТИЕ, КОТОРОЕ НАС ЖДЁТ</a:t>
            </a:r>
          </a:p>
        </p:txBody>
      </p:sp>
      <p:pic>
        <p:nvPicPr>
          <p:cNvPr id="7" name="Рисунок 6" descr="C:\Users\Библиотека\Desktop\Maksimov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11960" cy="1605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-210448" y="1452485"/>
            <a:ext cx="213285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Юрий Иванович</a:t>
            </a:r>
          </a:p>
          <a:p>
            <a:pPr algn="ctr"/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Максимов,</a:t>
            </a:r>
          </a:p>
          <a:p>
            <a:pPr algn="ctr"/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Директор ООО «БРМЗ»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0192" y="129513"/>
            <a:ext cx="529114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1150" dirty="0">
                <a:latin typeface="Constantia" panose="02030602050306030303" pitchFamily="18" charset="0"/>
                <a:cs typeface="Times New Roman" panose="02020603050405020304" pitchFamily="18" charset="0"/>
              </a:rPr>
              <a:t>Ситуация на рынке труда города  характеризуется высокими требованиями, которые предъявляет работодатель работнику. Успешное профессиональное становление возможно  только на основе осознанного выбора своего пути, на основе своих желаний и возможностей, стремлении преодолевать трудности, осознавать возможности своего профессионального и личностного роста. Качество подготовки молодых специалистов, востребованность выпускников является основными критериями оценки деятельности колледжа. Одним из основных направлений работы центра </a:t>
            </a:r>
            <a:r>
              <a:rPr lang="ru-RU" sz="1150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содействия</a:t>
            </a:r>
            <a:r>
              <a:rPr lang="ru-RU" sz="1150" b="1" i="1" dirty="0" smtClean="0">
                <a:solidFill>
                  <a:srgbClr val="0000CC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трудоустройству </a:t>
            </a:r>
            <a:r>
              <a:rPr lang="ru-RU" sz="1150" dirty="0">
                <a:latin typeface="Constantia" panose="02030602050306030303" pitchFamily="18" charset="0"/>
                <a:cs typeface="Times New Roman" panose="02020603050405020304" pitchFamily="18" charset="0"/>
              </a:rPr>
              <a:t>колледжа являются сотрудничество с предприятиями, организациями города.     </a:t>
            </a:r>
          </a:p>
          <a:p>
            <a:pPr indent="457200" algn="just"/>
            <a:r>
              <a:rPr lang="ru-RU" sz="1150" dirty="0">
                <a:latin typeface="Constantia" panose="02030602050306030303" pitchFamily="18" charset="0"/>
                <a:cs typeface="Times New Roman" panose="02020603050405020304" pitchFamily="18" charset="0"/>
              </a:rPr>
              <a:t>      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81080" y="1928664"/>
            <a:ext cx="699600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1100" dirty="0">
                <a:latin typeface="Constantia" panose="02030602050306030303" pitchFamily="18" charset="0"/>
              </a:rPr>
              <a:t>Сегодня речь пойдет о предприятии, где проходят производственную практику студенты, выпускники группы СЛ-31-16 по специальности «Слесарь по ремонту строительных машин». Ребята данной профессии имеют две квалификации: </a:t>
            </a:r>
            <a:r>
              <a:rPr lang="ru-RU" sz="1100" dirty="0" err="1">
                <a:latin typeface="Constantia" panose="02030602050306030303" pitchFamily="18" charset="0"/>
              </a:rPr>
              <a:t>электрогазосварщик</a:t>
            </a:r>
            <a:r>
              <a:rPr lang="ru-RU" sz="1100" dirty="0">
                <a:latin typeface="Constantia" panose="02030602050306030303" pitchFamily="18" charset="0"/>
              </a:rPr>
              <a:t> и слесарь по ремонту машин.   Учитывая  данные обстоятельства при трудоустройстве ребят на производственную практику,  приходится выбирать многопрофильные предприятия для того, чтобы осуществлять передвижку ребят  с минимальной затратой рабочего времени на </a:t>
            </a:r>
            <a:r>
              <a:rPr lang="ru-RU" sz="1100" dirty="0" err="1">
                <a:latin typeface="Constantia" panose="02030602050306030303" pitchFamily="18" charset="0"/>
              </a:rPr>
              <a:t>перетрудоустройство</a:t>
            </a:r>
            <a:r>
              <a:rPr lang="ru-RU" sz="1100" dirty="0">
                <a:latin typeface="Constantia" panose="02030602050306030303" pitchFamily="18" charset="0"/>
              </a:rPr>
              <a:t>.  Одним из таких предприятий является  </a:t>
            </a:r>
            <a:r>
              <a:rPr lang="ru-RU" sz="1100" dirty="0">
                <a:solidFill>
                  <a:srgbClr val="FF0000"/>
                </a:solidFill>
                <a:latin typeface="Constantia" panose="02030602050306030303" pitchFamily="18" charset="0"/>
              </a:rPr>
              <a:t>ООО «Братский </a:t>
            </a:r>
            <a:r>
              <a:rPr lang="ru-RU" sz="1100" dirty="0" err="1">
                <a:solidFill>
                  <a:srgbClr val="FF0000"/>
                </a:solidFill>
                <a:latin typeface="Constantia" panose="02030602050306030303" pitchFamily="18" charset="0"/>
              </a:rPr>
              <a:t>ремонтно</a:t>
            </a:r>
            <a:r>
              <a:rPr lang="ru-RU" sz="1100" dirty="0">
                <a:solidFill>
                  <a:srgbClr val="FF0000"/>
                </a:solidFill>
                <a:latin typeface="Constantia" panose="02030602050306030303" pitchFamily="18" charset="0"/>
              </a:rPr>
              <a:t> – механический завод»(«БРМЗ»).</a:t>
            </a:r>
          </a:p>
          <a:p>
            <a:pPr indent="266700" algn="just"/>
            <a:r>
              <a:rPr lang="ru-RU" sz="1100" dirty="0">
                <a:latin typeface="Constantia" panose="02030602050306030303" pitchFamily="18" charset="0"/>
              </a:rPr>
              <a:t>ООО «БРМЗ» начинает свою историю  со времени постройки Братского лесопромышленного комплекса. С середины 60-х годов он обеспечивает механизмы комбината необходимым ремонтом и производит изготовление нестандартного оборудования, запасных частей и </a:t>
            </a:r>
            <a:r>
              <a:rPr lang="ru-RU" sz="1100" dirty="0" err="1">
                <a:latin typeface="Constantia" panose="02030602050306030303" pitchFamily="18" charset="0"/>
              </a:rPr>
              <a:t>резино</a:t>
            </a:r>
            <a:r>
              <a:rPr lang="ru-RU" sz="1100" dirty="0">
                <a:latin typeface="Constantia" panose="02030602050306030303" pitchFamily="18" charset="0"/>
              </a:rPr>
              <a:t> - технических изделий. </a:t>
            </a:r>
            <a:r>
              <a:rPr lang="ru-RU" sz="1100" dirty="0" smtClean="0">
                <a:latin typeface="Constantia" panose="02030602050306030303" pitchFamily="18" charset="0"/>
              </a:rPr>
              <a:t>В </a:t>
            </a:r>
            <a:r>
              <a:rPr lang="ru-RU" sz="1100" dirty="0">
                <a:latin typeface="Constantia" panose="02030602050306030303" pitchFamily="18" charset="0"/>
              </a:rPr>
              <a:t>настоящее время завод - это самостоятельное предприятие, которое выполняет 80% заказа для  группы « Илим». Среднесписочная численность работающих 446 человек. Каждый год  завод пополняется выпускниками  нашего колледжа.  В настоящее время на  заводе работает 43 выпускника </a:t>
            </a:r>
            <a:r>
              <a:rPr lang="ru-RU" sz="1100" dirty="0" err="1">
                <a:latin typeface="Constantia" panose="02030602050306030303" pitchFamily="18" charset="0"/>
              </a:rPr>
              <a:t>БрПК</a:t>
            </a:r>
            <a:r>
              <a:rPr lang="ru-RU" sz="1100" dirty="0">
                <a:latin typeface="Constantia" panose="02030602050306030303" pitchFamily="18" charset="0"/>
              </a:rPr>
              <a:t> по разным специальностям.</a:t>
            </a:r>
          </a:p>
          <a:p>
            <a:pPr algn="just"/>
            <a:r>
              <a:rPr lang="ru-RU" sz="1100" dirty="0">
                <a:latin typeface="Constantia" panose="02030602050306030303" pitchFamily="18" charset="0"/>
              </a:rPr>
              <a:t>       Студенты группы СЛ-31-16 работают в </a:t>
            </a:r>
            <a:r>
              <a:rPr lang="ru-RU" sz="1100" dirty="0" err="1">
                <a:latin typeface="Constantia" panose="02030602050306030303" pitchFamily="18" charset="0"/>
              </a:rPr>
              <a:t>механо</a:t>
            </a:r>
            <a:r>
              <a:rPr lang="ru-RU" sz="1100" dirty="0">
                <a:latin typeface="Constantia" panose="02030602050306030303" pitchFamily="18" charset="0"/>
              </a:rPr>
              <a:t> – сборочном цехе изготовления запасных </a:t>
            </a:r>
            <a:r>
              <a:rPr lang="ru-RU" sz="1100" dirty="0" smtClean="0">
                <a:latin typeface="Constantia" panose="02030602050306030303" pitchFamily="18" charset="0"/>
              </a:rPr>
              <a:t>частей, </a:t>
            </a:r>
            <a:r>
              <a:rPr lang="ru-RU" sz="1100" dirty="0">
                <a:latin typeface="Constantia" panose="02030602050306030303" pitchFamily="18" charset="0"/>
              </a:rPr>
              <a:t>на участке по изготовлению нестандартного оборудования, </a:t>
            </a:r>
            <a:r>
              <a:rPr lang="ru-RU" sz="1100" dirty="0" smtClean="0">
                <a:latin typeface="Constantia" panose="02030602050306030303" pitchFamily="18" charset="0"/>
              </a:rPr>
              <a:t>цех по </a:t>
            </a:r>
            <a:r>
              <a:rPr lang="ru-RU" sz="1100" dirty="0">
                <a:latin typeface="Constantia" panose="02030602050306030303" pitchFamily="18" charset="0"/>
              </a:rPr>
              <a:t>термической обработке и других местах данного завода. Ребята работают под руководством опытных руководителей и наставников БРМЗ, подтверждая теоретические знания, полученные в колледже. Выполняют сварочные и слесарные работы. </a:t>
            </a:r>
            <a:endParaRPr lang="ru-RU" sz="1100" b="1" i="1" dirty="0">
              <a:solidFill>
                <a:srgbClr val="0000CC"/>
              </a:solidFill>
              <a:cs typeface="DaunPenh" panose="01010101010101010101" pitchFamily="2" charset="0"/>
            </a:endParaRPr>
          </a:p>
          <a:p>
            <a:endParaRPr lang="ru-RU" sz="11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3"/>
          <a:stretch/>
        </p:blipFill>
        <p:spPr>
          <a:xfrm>
            <a:off x="4994813" y="6463184"/>
            <a:ext cx="1908453" cy="1367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06" y="4953000"/>
            <a:ext cx="1625792" cy="2167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6" y="7474508"/>
            <a:ext cx="1643936" cy="2191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33520" y="4918507"/>
            <a:ext cx="3735504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1100" dirty="0" smtClean="0">
                <a:latin typeface="Constantia" panose="02030602050306030303" pitchFamily="18" charset="0"/>
              </a:rPr>
              <a:t>28 </a:t>
            </a:r>
            <a:r>
              <a:rPr lang="ru-RU" sz="1100" dirty="0">
                <a:latin typeface="Constantia" panose="02030602050306030303" pitchFamily="18" charset="0"/>
              </a:rPr>
              <a:t>декабря 2018 г. ребята, находясь на рабочих местах,  сдали квалификационный экзамен по  ПМ.03 «Выполнение сварки и резки средней сложности деталей». Каждому был выдан наряд на выполнение работы. Ребята были ограничены во времени, отводилось 1.91 ч/ч. Надо сказать, что все справились с заданием, работы хорошего качества и большинство оценок «4» и «5». С чем ребят и поздравляем! С 14 февраля ребята группы СЛ-31-16 приступили к прохождению следующей практики по ПМ-01 «Техническое обслуживание и ремонт систем, узлов, приборов автомобилей».  Впереди у студентов второй квалификационный экзамен </a:t>
            </a:r>
            <a:r>
              <a:rPr lang="ru-RU" sz="1100" dirty="0" smtClean="0">
                <a:latin typeface="Constantia" panose="02030602050306030303" pitchFamily="18" charset="0"/>
              </a:rPr>
              <a:t>и </a:t>
            </a:r>
            <a:r>
              <a:rPr lang="ru-RU" sz="1100" dirty="0">
                <a:latin typeface="Constantia" panose="02030602050306030303" pitchFamily="18" charset="0"/>
              </a:rPr>
              <a:t>защита ВКР по специальности. </a:t>
            </a:r>
            <a:r>
              <a:rPr lang="ru-RU" sz="1100" dirty="0" smtClean="0">
                <a:latin typeface="Constantia" panose="02030602050306030303" pitchFamily="18" charset="0"/>
              </a:rPr>
              <a:t>ПОЖЕЛАЕМ ИМ </a:t>
            </a:r>
            <a:r>
              <a:rPr lang="ru-RU" sz="1100" dirty="0">
                <a:latin typeface="Constantia" panose="02030602050306030303" pitchFamily="18" charset="0"/>
              </a:rPr>
              <a:t>УДАЧИ</a:t>
            </a:r>
            <a:r>
              <a:rPr lang="ru-RU" sz="1100" dirty="0" smtClean="0">
                <a:latin typeface="Constantia" panose="02030602050306030303" pitchFamily="18" charset="0"/>
              </a:rPr>
              <a:t>!</a:t>
            </a:r>
            <a:r>
              <a:rPr lang="ru-RU" sz="1200" b="1" i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 Руководитель </a:t>
            </a:r>
            <a:r>
              <a:rPr lang="ru-RU" sz="1200" b="1" i="1" dirty="0">
                <a:solidFill>
                  <a:srgbClr val="0000CC"/>
                </a:solidFill>
                <a:latin typeface="Constantia" panose="02030602050306030303" pitchFamily="18" charset="0"/>
              </a:rPr>
              <a:t>группы </a:t>
            </a:r>
            <a:r>
              <a:rPr lang="ru-RU" sz="1200" b="1" i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СЛ-31-16 </a:t>
            </a:r>
            <a:r>
              <a:rPr lang="ru-RU" sz="1100" b="1" i="1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М.К. Дудник </a:t>
            </a:r>
            <a:endParaRPr lang="ru-RU" sz="1200" dirty="0"/>
          </a:p>
        </p:txBody>
      </p:sp>
      <p:pic>
        <p:nvPicPr>
          <p:cNvPr id="1029" name="Picture 5" descr="C:\Users\User\Desktop\Фото Дудник\IMG_20181113_08282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3" b="2964"/>
          <a:stretch/>
        </p:blipFill>
        <p:spPr bwMode="auto">
          <a:xfrm>
            <a:off x="4469385" y="8175424"/>
            <a:ext cx="2415694" cy="1419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4322" y="6994935"/>
            <a:ext cx="1334020" cy="746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Артур </a:t>
            </a:r>
            <a:r>
              <a:rPr lang="ru-RU" sz="105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Абраамян</a:t>
            </a:r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 </a:t>
            </a:r>
          </a:p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Цех 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изготовления </a:t>
            </a:r>
          </a:p>
          <a:p>
            <a:pPr algn="ctr"/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деталей</a:t>
            </a:r>
          </a:p>
          <a:p>
            <a:pPr algn="ctr"/>
            <a:endParaRPr lang="ru-RU" sz="1100" dirty="0" smtClean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8479" y="9536668"/>
            <a:ext cx="11224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Иван </a:t>
            </a:r>
            <a:r>
              <a:rPr lang="ru-RU" sz="105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Дедюхин</a:t>
            </a:r>
            <a:endParaRPr lang="ru-RU" sz="1050" dirty="0" smtClean="0">
              <a:solidFill>
                <a:srgbClr val="0000CC"/>
              </a:solidFill>
              <a:latin typeface="Constantia" panose="02030602050306030303" pitchFamily="18" charset="0"/>
            </a:endParaRPr>
          </a:p>
          <a:p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ИП 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«Савельев»</a:t>
            </a:r>
          </a:p>
          <a:p>
            <a:endParaRPr lang="ru-RU" sz="1050" dirty="0" smtClean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09817" y="9431743"/>
            <a:ext cx="1561646" cy="469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1</a:t>
            </a:r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й день практики.</a:t>
            </a:r>
          </a:p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 Знакомство с «БРМЗ»</a:t>
            </a:r>
            <a:endParaRPr lang="ru-RU" sz="1050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40085" y="6146607"/>
            <a:ext cx="18277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Владислав Страхов</a:t>
            </a:r>
          </a:p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Участок наплавки металла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3"/>
          <a:stretch/>
        </p:blipFill>
        <p:spPr>
          <a:xfrm>
            <a:off x="1502482" y="7580929"/>
            <a:ext cx="1587845" cy="195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1"/>
          <a:stretch/>
        </p:blipFill>
        <p:spPr>
          <a:xfrm>
            <a:off x="2981444" y="7580929"/>
            <a:ext cx="1611844" cy="1985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1797275" y="9349072"/>
            <a:ext cx="24384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Цех нестандартного оборудования</a:t>
            </a:r>
            <a:endParaRPr lang="ru-RU" sz="1100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62100" y="9536668"/>
            <a:ext cx="15969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Вадим </a:t>
            </a:r>
            <a:r>
              <a:rPr lang="ru-RU" sz="105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Скабелин</a:t>
            </a:r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, </a:t>
            </a:r>
          </a:p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наставник </a:t>
            </a:r>
            <a:r>
              <a:rPr lang="ru-RU" sz="105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М.И.Данько</a:t>
            </a:r>
            <a:endParaRPr lang="ru-RU" sz="1050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60104" y="9536668"/>
            <a:ext cx="160492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Даниил </a:t>
            </a:r>
            <a:r>
              <a:rPr lang="ru-RU" sz="105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Парилов</a:t>
            </a:r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, </a:t>
            </a:r>
            <a:endParaRPr lang="ru-RU" sz="1050" dirty="0">
              <a:solidFill>
                <a:srgbClr val="0000CC"/>
              </a:solidFill>
              <a:latin typeface="Constantia" panose="02030602050306030303" pitchFamily="18" charset="0"/>
            </a:endParaRPr>
          </a:p>
          <a:p>
            <a:pPr algn="ctr"/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наставник </a:t>
            </a:r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А.Н. Яценко</a:t>
            </a:r>
            <a:endParaRPr lang="ru-RU" sz="1050" dirty="0">
              <a:solidFill>
                <a:srgbClr val="0000CC"/>
              </a:solidFill>
              <a:latin typeface="Constantia" panose="02030602050306030303" pitchFamily="18" charset="0"/>
            </a:endParaRPr>
          </a:p>
          <a:p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79" y="4953000"/>
            <a:ext cx="1817919" cy="1363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4852335" y="7689304"/>
            <a:ext cx="207941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Дмитрий </a:t>
            </a:r>
            <a:r>
              <a:rPr lang="ru-RU" sz="105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Михаханов</a:t>
            </a:r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, </a:t>
            </a:r>
          </a:p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наставник </a:t>
            </a:r>
            <a:r>
              <a:rPr lang="ru-RU" sz="1050" dirty="0" err="1" smtClean="0">
                <a:solidFill>
                  <a:srgbClr val="0000CC"/>
                </a:solidFill>
                <a:latin typeface="Constantia" panose="02030602050306030303" pitchFamily="18" charset="0"/>
              </a:rPr>
              <a:t>Р.К.Ачибаев</a:t>
            </a:r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.</a:t>
            </a:r>
          </a:p>
          <a:p>
            <a:pPr algn="ctr"/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Участок </a:t>
            </a:r>
            <a:r>
              <a:rPr lang="ru-RU" sz="1050" dirty="0" err="1">
                <a:solidFill>
                  <a:srgbClr val="0000CC"/>
                </a:solidFill>
                <a:latin typeface="Constantia" panose="02030602050306030303" pitchFamily="18" charset="0"/>
              </a:rPr>
              <a:t>сантех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. </a:t>
            </a:r>
            <a:r>
              <a:rPr lang="ru-RU" sz="1050" dirty="0" smtClean="0">
                <a:solidFill>
                  <a:srgbClr val="0000CC"/>
                </a:solidFill>
                <a:latin typeface="Constantia" panose="02030602050306030303" pitchFamily="18" charset="0"/>
              </a:rPr>
              <a:t>оборудования</a:t>
            </a:r>
            <a:r>
              <a:rPr lang="ru-RU" sz="1050" dirty="0">
                <a:solidFill>
                  <a:srgbClr val="0000CC"/>
                </a:solidFill>
                <a:latin typeface="Constantia" panose="02030602050306030303" pitchFamily="18" charset="0"/>
              </a:rPr>
              <a:t>.</a:t>
            </a:r>
          </a:p>
          <a:p>
            <a:pPr algn="ctr"/>
            <a:endParaRPr lang="ru-RU" sz="1050" dirty="0">
              <a:solidFill>
                <a:srgbClr val="0000CC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55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05625" cy="9906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2923" y="433616"/>
            <a:ext cx="299695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РОДНАЯ МАМА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Люблю я лихую поэзию…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На гитаре бордовой сперва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Сыграю тебе я мелодию,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Мама родная моя.</a:t>
            </a:r>
          </a:p>
          <a:p>
            <a:endParaRPr lang="ru-RU" sz="1200" i="1" dirty="0" smtClean="0">
              <a:latin typeface="Bookman Old Style" panose="02050604050505020204" pitchFamily="18" charset="0"/>
            </a:endParaRP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Когда ты со мной, я спокоен,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Прекрасней тебя не сыскать.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Будто во мне смелый воин-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Всегда готов защищать!</a:t>
            </a:r>
          </a:p>
          <a:p>
            <a:endParaRPr lang="ru-RU" sz="1200" i="1" dirty="0" smtClean="0">
              <a:latin typeface="Bookman Old Style" panose="02050604050505020204" pitchFamily="18" charset="0"/>
            </a:endParaRP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Мама, ты вечное зарево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В сердце пустого слепца.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Посмотри на высокое дерево,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На нём ты увидишь птенца.</a:t>
            </a:r>
          </a:p>
          <a:p>
            <a:endParaRPr lang="ru-RU" sz="1200" i="1" dirty="0" smtClean="0">
              <a:latin typeface="Bookman Old Style" panose="02050604050505020204" pitchFamily="18" charset="0"/>
            </a:endParaRP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Я устал слушать люд прихотливый,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Вера моя в них чужда.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Я такой же, как ты, прозорливый,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Надеюсь, что навсегда!</a:t>
            </a:r>
          </a:p>
          <a:p>
            <a:endParaRPr lang="ru-RU" sz="1200" i="1" dirty="0" smtClean="0">
              <a:latin typeface="Bookman Old Style" panose="02050604050505020204" pitchFamily="18" charset="0"/>
            </a:endParaRP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Улыбка твоя безупречна,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В душе твоей чистота.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Тебе я пишу сердечно,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Оставайся такой навсегда!</a:t>
            </a:r>
          </a:p>
          <a:p>
            <a:pPr algn="r"/>
            <a:r>
              <a:rPr lang="ru-RU" sz="1200" b="1" i="1" dirty="0" smtClean="0">
                <a:solidFill>
                  <a:srgbClr val="0000CC"/>
                </a:solidFill>
                <a:latin typeface="Bookman Old Style" panose="02050604050505020204" pitchFamily="18" charset="0"/>
              </a:rPr>
              <a:t>Владислав Морозов</a:t>
            </a:r>
            <a:r>
              <a:rPr lang="ru-RU" sz="1200" b="1" i="1" dirty="0">
                <a:solidFill>
                  <a:srgbClr val="0000CC"/>
                </a:solidFill>
                <a:latin typeface="Bookman Old Style" panose="02050604050505020204" pitchFamily="18" charset="0"/>
              </a:rPr>
              <a:t>, </a:t>
            </a:r>
            <a:r>
              <a:rPr lang="ru-RU" sz="1200" b="1" i="1" dirty="0" smtClean="0">
                <a:solidFill>
                  <a:srgbClr val="0000CC"/>
                </a:solidFill>
                <a:latin typeface="Bookman Old Style" panose="02050604050505020204" pitchFamily="18" charset="0"/>
              </a:rPr>
              <a:t>гр. ЭУ-21-17</a:t>
            </a:r>
            <a:endParaRPr lang="ru-RU" sz="1200" b="1" i="1" dirty="0">
              <a:solidFill>
                <a:srgbClr val="0000C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500" y="-28575"/>
            <a:ext cx="354776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ston" panose="03000400000000000000" pitchFamily="66" charset="0"/>
              </a:rPr>
              <a:t>Студенческая поэзия</a:t>
            </a:r>
            <a:endParaRPr lang="ru-RU" sz="3200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457056"/>
            <a:ext cx="501611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ЗИМНИЙ ВЕЧЕР</a:t>
            </a: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Кружатся </a:t>
            </a:r>
            <a:r>
              <a:rPr lang="ru-RU" sz="1200" i="1" dirty="0">
                <a:latin typeface="Bookman Old Style" panose="02050604050505020204" pitchFamily="18" charset="0"/>
              </a:rPr>
              <a:t>снежинки за окном и где-то кто-то ждёт тебя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У горячего камина, глядя на танец огня.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А ты ходишь по </a:t>
            </a:r>
            <a:r>
              <a:rPr lang="ru-RU" sz="1200" i="1" dirty="0" err="1">
                <a:latin typeface="Bookman Old Style" panose="02050604050505020204" pitchFamily="18" charset="0"/>
              </a:rPr>
              <a:t>подьездам</a:t>
            </a:r>
            <a:r>
              <a:rPr lang="ru-RU" sz="1200" i="1" dirty="0">
                <a:latin typeface="Bookman Old Style" panose="02050604050505020204" pitchFamily="18" charset="0"/>
              </a:rPr>
              <a:t> мрачным в поисках себя.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Не понимаешь, может, что выход есть всегда.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С угасшею надеждой направишься к двери,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И вдоль по улице оставишь за собой шаги.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Погода примет состояние твоей души,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Метель со снегом скроет от подошв следы.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И вот, знакомый двор мелькнёт перед глазами,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И вдруг нахлынут из прошлого воспоминания. 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И по привычке мимо не пройдёшь.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Ведь помнит сердце, ему ты не соврёшь.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Поднимешься наверх, к квартире робко подойдёшь,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Но смелости не хватит, и в </a:t>
            </a:r>
            <a:r>
              <a:rPr lang="ru-RU" sz="1200" i="1" dirty="0" err="1">
                <a:latin typeface="Bookman Old Style" panose="02050604050505020204" pitchFamily="18" charset="0"/>
              </a:rPr>
              <a:t>подьезде</a:t>
            </a:r>
            <a:r>
              <a:rPr lang="ru-RU" sz="1200" i="1" dirty="0">
                <a:latin typeface="Bookman Old Style" panose="02050604050505020204" pitchFamily="18" charset="0"/>
              </a:rPr>
              <a:t> на корточках уснёшь.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Ему в этот вечер как-то странно не спалось.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Он вышел на площадку и его сердце кровью облилось.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Её увидев, сжалось всё изнутри. Он подошёл тихонько,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 smtClean="0">
                <a:latin typeface="Bookman Old Style" panose="02050604050505020204" pitchFamily="18" charset="0"/>
              </a:rPr>
              <a:t>Шёпотом </a:t>
            </a:r>
            <a:r>
              <a:rPr lang="ru-RU" sz="1200" i="1" dirty="0">
                <a:latin typeface="Bookman Old Style" panose="02050604050505020204" pitchFamily="18" charset="0"/>
              </a:rPr>
              <a:t>сказал: Проснись, ты на пороге дома,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Пошли пить чай.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Укутав тёплым пледом, он сел с ней рядом.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Искра… и </a:t>
            </a:r>
            <a:r>
              <a:rPr lang="ru-RU" sz="1200" i="1" dirty="0" err="1">
                <a:latin typeface="Bookman Old Style" panose="02050604050505020204" pitchFamily="18" charset="0"/>
              </a:rPr>
              <a:t>встретилися</a:t>
            </a:r>
            <a:r>
              <a:rPr lang="ru-RU" sz="1200" i="1" dirty="0">
                <a:latin typeface="Bookman Old Style" panose="02050604050505020204" pitchFamily="18" charset="0"/>
              </a:rPr>
              <a:t> взглядом. 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Они вновь вместе и нет чужих. Потух камин.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И нежный шёпот: «Спи</a:t>
            </a:r>
            <a:r>
              <a:rPr lang="ru-RU" sz="1200" i="1" dirty="0" smtClean="0">
                <a:latin typeface="Bookman Old Style" panose="02050604050505020204" pitchFamily="18" charset="0"/>
              </a:rPr>
              <a:t>.» </a:t>
            </a:r>
            <a:r>
              <a:rPr lang="ru-RU" sz="1200" b="1" i="1" dirty="0" smtClean="0">
                <a:solidFill>
                  <a:srgbClr val="0000CC"/>
                </a:solidFill>
                <a:latin typeface="Bookman Old Style" panose="02050604050505020204" pitchFamily="18" charset="0"/>
              </a:rPr>
              <a:t>Эльмира </a:t>
            </a:r>
            <a:r>
              <a:rPr lang="ru-RU" sz="1200" b="1" i="1" dirty="0" err="1" smtClean="0">
                <a:solidFill>
                  <a:srgbClr val="0000CC"/>
                </a:solidFill>
                <a:latin typeface="Bookman Old Style" panose="02050604050505020204" pitchFamily="18" charset="0"/>
              </a:rPr>
              <a:t>Ставцева</a:t>
            </a:r>
            <a:r>
              <a:rPr lang="ru-RU" sz="1200" b="1" i="1" dirty="0">
                <a:solidFill>
                  <a:srgbClr val="0000CC"/>
                </a:solidFill>
                <a:latin typeface="Bookman Old Style" panose="02050604050505020204" pitchFamily="18" charset="0"/>
              </a:rPr>
              <a:t>, </a:t>
            </a:r>
            <a:r>
              <a:rPr lang="ru-RU" sz="1200" b="1" i="1" dirty="0" smtClean="0">
                <a:solidFill>
                  <a:srgbClr val="0000CC"/>
                </a:solidFill>
                <a:latin typeface="Bookman Old Style" panose="02050604050505020204" pitchFamily="18" charset="0"/>
              </a:rPr>
              <a:t>гр.ВТ-21-17</a:t>
            </a:r>
            <a:endParaRPr lang="ru-RU" sz="1200" b="1" i="1" dirty="0">
              <a:solidFill>
                <a:srgbClr val="0000CC"/>
              </a:solidFill>
              <a:latin typeface="Bookman Old Style" panose="02050604050505020204" pitchFamily="18" charset="0"/>
            </a:endParaRPr>
          </a:p>
          <a:p>
            <a:r>
              <a:rPr lang="ru-RU" sz="1200" b="1" i="1" dirty="0">
                <a:solidFill>
                  <a:srgbClr val="0000CC"/>
                </a:solidFill>
                <a:latin typeface="Bookman Old Style" panose="02050604050505020204" pitchFamily="18" charset="0"/>
              </a:rPr>
              <a:t> </a:t>
            </a:r>
            <a:r>
              <a:rPr lang="ru-RU" sz="1200" b="1" i="1" dirty="0" smtClean="0">
                <a:solidFill>
                  <a:srgbClr val="0000CC"/>
                </a:solidFill>
                <a:latin typeface="Bookman Old Style" panose="02050604050505020204" pitchFamily="18" charset="0"/>
              </a:rPr>
              <a:t> </a:t>
            </a:r>
            <a:endParaRPr lang="ru-RU" sz="1200" b="1" i="1" dirty="0">
              <a:solidFill>
                <a:srgbClr val="0000CC"/>
              </a:solidFill>
              <a:latin typeface="Bookman Old Style" panose="02050604050505020204" pitchFamily="18" charset="0"/>
            </a:endParaRPr>
          </a:p>
          <a:p>
            <a:r>
              <a:rPr lang="ru-RU" sz="1200" b="1" i="1" dirty="0">
                <a:solidFill>
                  <a:srgbClr val="0000CC"/>
                </a:solidFill>
                <a:latin typeface="Bookman Old Style" panose="02050604050505020204" pitchFamily="18" charset="0"/>
              </a:rPr>
              <a:t> </a:t>
            </a:r>
          </a:p>
          <a:p>
            <a:endParaRPr lang="ru-RU" sz="1200" b="1" i="1" dirty="0">
              <a:solidFill>
                <a:srgbClr val="0000C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4139" y="463382"/>
            <a:ext cx="4238661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ЛЮБОВЬ</a:t>
            </a:r>
            <a:endParaRPr lang="ru-RU" sz="1200" i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200" i="1" dirty="0" smtClean="0">
                <a:latin typeface="Bookman Old Style" panose="02050604050505020204" pitchFamily="18" charset="0"/>
              </a:rPr>
              <a:t>День </a:t>
            </a:r>
            <a:r>
              <a:rPr lang="ru-RU" sz="1200" i="1" dirty="0">
                <a:latin typeface="Bookman Old Style" panose="02050604050505020204" pitchFamily="18" charset="0"/>
              </a:rPr>
              <a:t>влюблённых -  не просто день.</a:t>
            </a:r>
            <a:br>
              <a:rPr lang="ru-RU" sz="1200" i="1" dirty="0">
                <a:latin typeface="Bookman Old Style" panose="02050604050505020204" pitchFamily="18" charset="0"/>
              </a:rPr>
            </a:br>
            <a:r>
              <a:rPr lang="ru-RU" sz="1200" i="1" dirty="0">
                <a:latin typeface="Bookman Old Style" panose="02050604050505020204" pitchFamily="18" charset="0"/>
              </a:rPr>
              <a:t>Дарить свои чувства в подарок никогда не лень!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Мы можем любить девушку, называть её парой,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А можем любить семью: отца с мамой.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 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Любовь чувствовать дано не всем,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Не у каждого может быть много проблем.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Некоторые любят природу, жизнь, цветы,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Не особо замечая реальной красоты.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В общем, для каждого любовь своя,</a:t>
            </a:r>
          </a:p>
          <a:p>
            <a:r>
              <a:rPr lang="ru-RU" sz="1200" i="1" dirty="0">
                <a:latin typeface="Bookman Old Style" panose="02050604050505020204" pitchFamily="18" charset="0"/>
              </a:rPr>
              <a:t>Но всё же скажу: Семья и природа-это любовь моя</a:t>
            </a:r>
            <a:r>
              <a:rPr lang="ru-RU" sz="1200" i="1" dirty="0" smtClean="0">
                <a:latin typeface="Bookman Old Style" panose="02050604050505020204" pitchFamily="18" charset="0"/>
              </a:rPr>
              <a:t>!</a:t>
            </a:r>
          </a:p>
          <a:p>
            <a:pPr algn="r"/>
            <a:r>
              <a:rPr lang="ru-RU" sz="1200" b="1" i="1" dirty="0" err="1" smtClean="0">
                <a:solidFill>
                  <a:srgbClr val="0000CC"/>
                </a:solidFill>
                <a:latin typeface="Bookman Old Style" panose="02050604050505020204" pitchFamily="18" charset="0"/>
              </a:rPr>
              <a:t>Миклео</a:t>
            </a:r>
            <a:r>
              <a:rPr lang="ru-RU" sz="1200" b="1" i="1" dirty="0" smtClean="0">
                <a:solidFill>
                  <a:srgbClr val="0000CC"/>
                </a:solidFill>
                <a:latin typeface="Bookman Old Style" panose="02050604050505020204" pitchFamily="18" charset="0"/>
              </a:rPr>
              <a:t> </a:t>
            </a:r>
            <a:r>
              <a:rPr lang="ru-RU" sz="1200" b="1" i="1" dirty="0" err="1" smtClean="0">
                <a:solidFill>
                  <a:srgbClr val="0000CC"/>
                </a:solidFill>
                <a:latin typeface="Bookman Old Style" panose="02050604050505020204" pitchFamily="18" charset="0"/>
              </a:rPr>
              <a:t>Сеон</a:t>
            </a:r>
            <a:endParaRPr lang="ru-RU" sz="1200" b="1" i="1" dirty="0">
              <a:solidFill>
                <a:srgbClr val="0000CC"/>
              </a:solidFill>
              <a:latin typeface="Bookman Old Style" panose="020506040505050202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15" y="6393160"/>
            <a:ext cx="2036465" cy="2715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097" y="2792760"/>
            <a:ext cx="3544247" cy="28299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603939" y="95366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5137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906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609991" y="955141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9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-69477" y="651327"/>
            <a:ext cx="699695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i="1" dirty="0" smtClean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endParaRPr lang="ru-RU" sz="1400" b="1" i="1" dirty="0" smtClean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endParaRPr lang="ru-RU" sz="14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endParaRPr lang="ru-RU" sz="1400" b="1" i="1" dirty="0" smtClean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endParaRPr lang="ru-RU" sz="14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endParaRPr lang="ru-RU" sz="1400" b="1" i="1" dirty="0" smtClean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lvl="0" algn="just"/>
            <a:endParaRPr lang="ru-RU" sz="1200" i="1" dirty="0" smtClean="0">
              <a:solidFill>
                <a:srgbClr val="006600"/>
              </a:solidFill>
              <a:latin typeface="Constantia" panose="02030602050306030303" pitchFamily="18" charset="0"/>
            </a:endParaRPr>
          </a:p>
          <a:p>
            <a:pPr lvl="0" algn="just"/>
            <a:r>
              <a:rPr lang="ru-RU" sz="1200" i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НАПИШИ ПИСЬМО! </a:t>
            </a:r>
            <a:r>
              <a:rPr lang="ru-RU" sz="1200" dirty="0" smtClean="0">
                <a:latin typeface="Constantia" panose="02030602050306030303" pitchFamily="18" charset="0"/>
              </a:rPr>
              <a:t>Возьми </a:t>
            </a:r>
            <a:r>
              <a:rPr lang="ru-RU" sz="1200" dirty="0">
                <a:latin typeface="Constantia" panose="02030602050306030303" pitchFamily="18" charset="0"/>
              </a:rPr>
              <a:t>лист бумаги, ручку и напиши </a:t>
            </a:r>
            <a:r>
              <a:rPr lang="ru-RU" sz="1200" dirty="0" smtClean="0">
                <a:latin typeface="Constantia" panose="02030602050306030303" pitchFamily="18" charset="0"/>
              </a:rPr>
              <a:t>всё, </a:t>
            </a:r>
            <a:r>
              <a:rPr lang="ru-RU" sz="1200" dirty="0">
                <a:latin typeface="Constantia" panose="02030602050306030303" pitchFamily="18" charset="0"/>
              </a:rPr>
              <a:t>что не дает покоя. Когда все </a:t>
            </a:r>
            <a:r>
              <a:rPr lang="ru-RU" sz="1200" dirty="0" smtClean="0">
                <a:latin typeface="Constantia" panose="02030602050306030303" pitchFamily="18" charset="0"/>
              </a:rPr>
              <a:t>написано, поставь </a:t>
            </a:r>
            <a:r>
              <a:rPr lang="ru-RU" sz="1200" dirty="0">
                <a:latin typeface="Constantia" panose="02030602050306030303" pitchFamily="18" charset="0"/>
              </a:rPr>
              <a:t>точку и проговори: «Всё, что мучило меня, остается на бумаге». </a:t>
            </a:r>
            <a:r>
              <a:rPr lang="ru-RU" sz="1200" dirty="0" smtClean="0">
                <a:latin typeface="Constantia" panose="02030602050306030303" pitchFamily="18" charset="0"/>
              </a:rPr>
              <a:t>Желательно написанное </a:t>
            </a:r>
            <a:r>
              <a:rPr lang="ru-RU" sz="1200" dirty="0">
                <a:latin typeface="Constantia" panose="02030602050306030303" pitchFamily="18" charset="0"/>
              </a:rPr>
              <a:t>не перечитывать.</a:t>
            </a:r>
          </a:p>
          <a:p>
            <a:pPr lvl="0" algn="just"/>
            <a:r>
              <a:rPr lang="ru-RU" sz="1200" i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СДЕЛАЙ СЕБЕ ПОДАРОК.</a:t>
            </a: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 </a:t>
            </a:r>
            <a:r>
              <a:rPr lang="ru-RU" sz="1200" dirty="0" smtClean="0">
                <a:latin typeface="Constantia" panose="02030602050306030303" pitchFamily="18" charset="0"/>
              </a:rPr>
              <a:t>Подарок </a:t>
            </a:r>
            <a:r>
              <a:rPr lang="ru-RU" sz="1200" dirty="0">
                <a:latin typeface="Constantia" panose="02030602050306030303" pitchFamily="18" charset="0"/>
              </a:rPr>
              <a:t>можно как купить, так и сделать. Например, прочитать интересную книгу, посмотреть фильм, прогуляться в парке.</a:t>
            </a:r>
          </a:p>
          <a:p>
            <a:pPr lvl="0" algn="just"/>
            <a:r>
              <a:rPr lang="ru-RU" sz="1200" i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ПОМОГИ КОМУ-</a:t>
            </a: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ТО. </a:t>
            </a:r>
            <a:r>
              <a:rPr lang="ru-RU" sz="1200" dirty="0" smtClean="0">
                <a:latin typeface="Constantia" panose="02030602050306030303" pitchFamily="18" charset="0"/>
              </a:rPr>
              <a:t>Возможно</a:t>
            </a:r>
            <a:r>
              <a:rPr lang="ru-RU" sz="1200" dirty="0">
                <a:latin typeface="Constantia" panose="02030602050306030303" pitchFamily="18" charset="0"/>
              </a:rPr>
              <a:t>, вокруг тебя есть люди, которым необходима помощь. Помощь окружающим поможет тебе активизироваться и выйти из плохого состояния, потому что ты будешь делать кому-то приятное.</a:t>
            </a:r>
          </a:p>
          <a:p>
            <a:pPr lvl="0" algn="just"/>
            <a:r>
              <a:rPr lang="ru-RU" sz="1200" i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ПОЧУВСТВУЙ ПОД НОГАМИ ЗЕМЛЮ</a:t>
            </a:r>
            <a:r>
              <a:rPr lang="ru-RU" sz="1200" i="1" dirty="0" smtClean="0">
                <a:latin typeface="Constantia" panose="02030602050306030303" pitchFamily="18" charset="0"/>
              </a:rPr>
              <a:t>.</a:t>
            </a:r>
            <a:r>
              <a:rPr lang="ru-RU" sz="1200" dirty="0" smtClean="0">
                <a:latin typeface="Constantia" panose="02030602050306030303" pitchFamily="18" charset="0"/>
              </a:rPr>
              <a:t> </a:t>
            </a:r>
            <a:r>
              <a:rPr lang="ru-RU" sz="1200" dirty="0">
                <a:latin typeface="Constantia" panose="02030602050306030303" pitchFamily="18" charset="0"/>
              </a:rPr>
              <a:t>Когда человек не умеет плавать и не чувствует в воде опоры, его захватывает паника. Так и в жизни, человек может начать паниковать, когда не чувствует под ногами опору. Необходимо в этот момент попрыгать, почувствовать ногами землю.</a:t>
            </a:r>
          </a:p>
          <a:p>
            <a:pPr lvl="0" algn="just"/>
            <a:r>
              <a:rPr lang="ru-RU" sz="1200" i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ЗАКРИЧИ.</a:t>
            </a:r>
            <a:r>
              <a:rPr lang="ru-RU" sz="1200" dirty="0" smtClean="0">
                <a:latin typeface="Constantia" panose="02030602050306030303" pitchFamily="18" charset="0"/>
              </a:rPr>
              <a:t> </a:t>
            </a:r>
            <a:r>
              <a:rPr lang="ru-RU" sz="1200" dirty="0">
                <a:latin typeface="Constantia" panose="02030602050306030303" pitchFamily="18" charset="0"/>
              </a:rPr>
              <a:t>Сильный крик может облегчить стресс. Для этого необходимо найти безлюдное место, сосчитать до трех и кричать</a:t>
            </a:r>
            <a:r>
              <a:rPr lang="ru-RU" sz="1200" dirty="0" smtClean="0">
                <a:latin typeface="Constantia" panose="02030602050306030303" pitchFamily="18" charset="0"/>
              </a:rPr>
              <a:t>.</a:t>
            </a:r>
          </a:p>
          <a:p>
            <a:pPr lvl="0" algn="just"/>
            <a:r>
              <a:rPr lang="ru-RU" sz="1200" i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РАСТВОРИ СВОИ ЗАБОТЫ ВО СНЕ.</a:t>
            </a: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 </a:t>
            </a:r>
            <a:r>
              <a:rPr lang="ru-RU" sz="1200" dirty="0">
                <a:latin typeface="Constantia" panose="02030602050306030303" pitchFamily="18" charset="0"/>
              </a:rPr>
              <a:t>Просто спи. Сон помогает восстановиться и дать необходимые ресурсы. Спящий мозг направить твои мысли к конструктивному решению и оптимистичному отношению к жизни и ситуации, которая тебя волнует.</a:t>
            </a:r>
          </a:p>
          <a:p>
            <a:pPr lvl="0" algn="just"/>
            <a:r>
              <a:rPr lang="ru-RU" sz="1200" i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НЕТ ХУДА БЕЗ ДОБРА.</a:t>
            </a:r>
            <a:r>
              <a:rPr lang="ru-RU" sz="12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 </a:t>
            </a:r>
            <a:r>
              <a:rPr lang="ru-RU" sz="1200" dirty="0" smtClean="0">
                <a:latin typeface="Constantia" panose="02030602050306030303" pitchFamily="18" charset="0"/>
              </a:rPr>
              <a:t>Какие </a:t>
            </a:r>
            <a:r>
              <a:rPr lang="ru-RU" sz="1200" dirty="0">
                <a:latin typeface="Constantia" panose="02030602050306030303" pitchFamily="18" charset="0"/>
              </a:rPr>
              <a:t>хорошие моменты есть в твоем положении. Например, в болезни есть положительное. Ты можешь провести время дома, посмотреть телевизор. Поставленная двойка, это возможность углубленно изучить материал и исправить ее.</a:t>
            </a:r>
          </a:p>
          <a:p>
            <a:pPr algn="r"/>
            <a:r>
              <a:rPr lang="ru-RU" sz="1200" b="1" i="1" dirty="0">
                <a:solidFill>
                  <a:srgbClr val="0000CC"/>
                </a:solidFill>
                <a:latin typeface="Constantia" panose="02030602050306030303" pitchFamily="18" charset="0"/>
              </a:rPr>
              <a:t>Софонова Н.И., педагог-психолог</a:t>
            </a:r>
          </a:p>
          <a:p>
            <a:pPr algn="just"/>
            <a:endParaRPr lang="ru-RU" sz="1200" dirty="0">
              <a:latin typeface="Constantia" panose="020306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-1922"/>
            <a:ext cx="6857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ПСИХОЛОГИЧЕСКАЯ </a:t>
            </a:r>
            <a:r>
              <a:rPr lang="ru-RU" b="1" i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СТРАНИЧКА</a:t>
            </a:r>
          </a:p>
          <a:p>
            <a:r>
              <a:rPr lang="ru-RU" sz="1600" b="1" i="1" dirty="0">
                <a:solidFill>
                  <a:srgbClr val="C00000"/>
                </a:solidFill>
                <a:latin typeface="Constantia" panose="02030602050306030303" pitchFamily="18" charset="0"/>
              </a:rPr>
              <a:t>Что делать, когда ты чувствуешь отчаяние и  </a:t>
            </a:r>
            <a:r>
              <a:rPr lang="ru-RU" sz="16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беспомощность</a:t>
            </a:r>
            <a:r>
              <a:rPr lang="ru-RU" sz="1600" b="1" i="1" dirty="0">
                <a:solidFill>
                  <a:srgbClr val="C00000"/>
                </a:solidFill>
                <a:latin typeface="Constantia" panose="02030602050306030303" pitchFamily="18" charset="0"/>
              </a:rPr>
              <a:t>?</a:t>
            </a:r>
          </a:p>
          <a:p>
            <a:endParaRPr lang="ru-RU" sz="1600" b="1" i="1" dirty="0">
              <a:solidFill>
                <a:srgbClr val="FF0000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0849" y="9129464"/>
            <a:ext cx="68996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srgbClr val="FF0000"/>
                </a:solidFill>
              </a:rPr>
              <a:t>Редактор и дизайнер</a:t>
            </a:r>
            <a:r>
              <a:rPr lang="ru-RU" sz="1000" dirty="0">
                <a:solidFill>
                  <a:srgbClr val="FF0000"/>
                </a:solidFill>
              </a:rPr>
              <a:t> </a:t>
            </a:r>
            <a:r>
              <a:rPr lang="ru-RU" sz="1000" b="1" dirty="0"/>
              <a:t>Зубенков Нина Александровна </a:t>
            </a:r>
            <a:r>
              <a:rPr lang="ru-RU" sz="1000" dirty="0"/>
              <a:t>благодарит за помощь в предоставлении  материала и оформлении газеты команду Пресс-центра «ЛИГА</a:t>
            </a:r>
            <a:r>
              <a:rPr lang="ru-RU" sz="1000" dirty="0" smtClean="0"/>
              <a:t>»: </a:t>
            </a:r>
            <a:r>
              <a:rPr lang="ru-RU" sz="1000" dirty="0" err="1"/>
              <a:t>Ставцеву</a:t>
            </a:r>
            <a:r>
              <a:rPr lang="ru-RU" sz="1000" dirty="0"/>
              <a:t> Эльмиру, гр.ВТ-21-17, Морозова Владислава, гр. ЭУ-21-17, </a:t>
            </a:r>
            <a:r>
              <a:rPr lang="ru-RU" sz="1000" dirty="0" smtClean="0"/>
              <a:t>Зеленина </a:t>
            </a:r>
            <a:r>
              <a:rPr lang="ru-RU" sz="1000" dirty="0"/>
              <a:t>Николая, гр. </a:t>
            </a:r>
            <a:r>
              <a:rPr lang="ru-RU" sz="1000" dirty="0" smtClean="0"/>
              <a:t>СЛ-11-18, Дудник Марию Константиновну, мастера п/о, Михайлову </a:t>
            </a:r>
            <a:r>
              <a:rPr lang="ru-RU" sz="1000" dirty="0"/>
              <a:t>Татьяну Николаевну - социального педагога, Софонову Надежду Ивановну - педагога-психолога, Исакову Ольгу Николаевну  - зав. </a:t>
            </a:r>
            <a:r>
              <a:rPr lang="ru-RU" sz="1000" dirty="0" smtClean="0"/>
              <a:t>библиотекой</a:t>
            </a:r>
            <a:endParaRPr lang="ru-RU" sz="1000" dirty="0"/>
          </a:p>
          <a:p>
            <a:pPr algn="just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16" y="651327"/>
            <a:ext cx="3335615" cy="1429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-41698" y="488504"/>
            <a:ext cx="37170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1200" i="1" dirty="0">
                <a:latin typeface="Constantia" panose="02030602050306030303" pitchFamily="18" charset="0"/>
              </a:rPr>
              <a:t>Многие люди </a:t>
            </a:r>
            <a:r>
              <a:rPr lang="ru-RU" sz="1200" i="1" dirty="0" smtClean="0">
                <a:latin typeface="Constantia" panose="02030602050306030303" pitchFamily="18" charset="0"/>
              </a:rPr>
              <a:t>ощущают </a:t>
            </a:r>
            <a:r>
              <a:rPr lang="ru-RU" sz="1200" i="1" dirty="0">
                <a:latin typeface="Constantia" panose="02030602050306030303" pitchFamily="18" charset="0"/>
              </a:rPr>
              <a:t>в определенный момент жизни отчаяние и беспомощность. Однако это состояние проходит, а чтобы прошло </a:t>
            </a:r>
            <a:r>
              <a:rPr lang="ru-RU" sz="1200" i="1" dirty="0" smtClean="0">
                <a:latin typeface="Constantia" panose="02030602050306030303" pitchFamily="18" charset="0"/>
              </a:rPr>
              <a:t>быстрее, </a:t>
            </a:r>
            <a:r>
              <a:rPr lang="ru-RU" sz="1200" i="1" dirty="0">
                <a:latin typeface="Constantia" panose="02030602050306030303" pitchFamily="18" charset="0"/>
              </a:rPr>
              <a:t>предлагаю соблюдать следующие </a:t>
            </a:r>
            <a:r>
              <a:rPr lang="ru-RU" sz="1200" i="1" dirty="0" smtClean="0">
                <a:latin typeface="Constantia" panose="02030602050306030303" pitchFamily="18" charset="0"/>
              </a:rPr>
              <a:t>рекомендации:</a:t>
            </a:r>
            <a:r>
              <a:rPr lang="ru-RU" sz="1200" dirty="0" smtClean="0">
                <a:latin typeface="Constantia" panose="02030602050306030303" pitchFamily="18" charset="0"/>
              </a:rPr>
              <a:t> </a:t>
            </a:r>
          </a:p>
          <a:p>
            <a:pPr algn="just"/>
            <a:r>
              <a:rPr lang="ru-RU" sz="1200" i="1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ПОГОВОРИ С ПОЗИТИВНЫМ ЧЕЛОВЕКОМ ИЛИ СПЕЦИАЛИСТОМ</a:t>
            </a:r>
            <a:r>
              <a:rPr lang="ru-RU" sz="1200" i="1" dirty="0" smtClean="0">
                <a:latin typeface="Constantia" panose="02030602050306030303" pitchFamily="18" charset="0"/>
              </a:rPr>
              <a:t>. </a:t>
            </a:r>
            <a:r>
              <a:rPr lang="ru-RU" sz="1200" dirty="0" smtClean="0">
                <a:latin typeface="Constantia" panose="02030602050306030303" pitchFamily="18" charset="0"/>
              </a:rPr>
              <a:t>Если </a:t>
            </a:r>
            <a:r>
              <a:rPr lang="ru-RU" sz="1200" dirty="0">
                <a:latin typeface="Constantia" panose="02030602050306030303" pitchFamily="18" charset="0"/>
              </a:rPr>
              <a:t>понимаешь, что таких людей вокруг тебя нет в настоящее время, можно проговорить с </a:t>
            </a:r>
            <a:r>
              <a:rPr lang="ru-RU" sz="1200" dirty="0" smtClean="0">
                <a:latin typeface="Constantia" panose="02030602050306030303" pitchFamily="18" charset="0"/>
              </a:rPr>
              <a:t>домашним животным </a:t>
            </a:r>
            <a:r>
              <a:rPr lang="ru-RU" sz="1200" dirty="0">
                <a:latin typeface="Constantia" panose="02030602050306030303" pitchFamily="18" charset="0"/>
              </a:rPr>
              <a:t>или с собой.</a:t>
            </a:r>
          </a:p>
          <a:p>
            <a:pPr algn="just"/>
            <a:endParaRPr lang="ru-RU" sz="1200" dirty="0"/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3" y="5710708"/>
            <a:ext cx="6801054" cy="3570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55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2062</TotalTime>
  <Words>3295</Words>
  <Application>Microsoft Office PowerPoint</Application>
  <PresentationFormat>Лист A4 (210x297 мм)</PresentationFormat>
  <Paragraphs>178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182</cp:revision>
  <cp:lastPrinted>2019-03-22T01:45:17Z</cp:lastPrinted>
  <dcterms:created xsi:type="dcterms:W3CDTF">2019-02-19T02:44:21Z</dcterms:created>
  <dcterms:modified xsi:type="dcterms:W3CDTF">2019-03-22T01:48:06Z</dcterms:modified>
</cp:coreProperties>
</file>